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handoutMasterIdLst>
    <p:handoutMasterId r:id="rId82"/>
  </p:handoutMasterIdLst>
  <p:sldIdLst>
    <p:sldId id="256" r:id="rId2"/>
    <p:sldId id="267" r:id="rId3"/>
    <p:sldId id="266" r:id="rId4"/>
    <p:sldId id="270" r:id="rId5"/>
    <p:sldId id="268" r:id="rId6"/>
    <p:sldId id="269" r:id="rId7"/>
    <p:sldId id="272" r:id="rId8"/>
    <p:sldId id="282" r:id="rId9"/>
    <p:sldId id="279" r:id="rId10"/>
    <p:sldId id="280" r:id="rId11"/>
    <p:sldId id="273" r:id="rId12"/>
    <p:sldId id="281" r:id="rId13"/>
    <p:sldId id="274" r:id="rId14"/>
    <p:sldId id="275" r:id="rId15"/>
    <p:sldId id="278" r:id="rId16"/>
    <p:sldId id="343" r:id="rId17"/>
    <p:sldId id="276" r:id="rId18"/>
    <p:sldId id="277" r:id="rId19"/>
    <p:sldId id="283" r:id="rId20"/>
    <p:sldId id="285" r:id="rId21"/>
    <p:sldId id="284" r:id="rId22"/>
    <p:sldId id="286" r:id="rId23"/>
    <p:sldId id="293" r:id="rId24"/>
    <p:sldId id="287" r:id="rId25"/>
    <p:sldId id="288" r:id="rId26"/>
    <p:sldId id="289" r:id="rId27"/>
    <p:sldId id="296" r:id="rId28"/>
    <p:sldId id="290" r:id="rId29"/>
    <p:sldId id="294" r:id="rId30"/>
    <p:sldId id="295" r:id="rId31"/>
    <p:sldId id="291" r:id="rId32"/>
    <p:sldId id="292" r:id="rId33"/>
    <p:sldId id="297" r:id="rId34"/>
    <p:sldId id="298" r:id="rId35"/>
    <p:sldId id="344" r:id="rId36"/>
    <p:sldId id="299" r:id="rId37"/>
    <p:sldId id="300" r:id="rId38"/>
    <p:sldId id="301" r:id="rId39"/>
    <p:sldId id="303" r:id="rId40"/>
    <p:sldId id="302" r:id="rId41"/>
    <p:sldId id="304" r:id="rId42"/>
    <p:sldId id="305" r:id="rId43"/>
    <p:sldId id="309" r:id="rId44"/>
    <p:sldId id="306" r:id="rId45"/>
    <p:sldId id="315" r:id="rId46"/>
    <p:sldId id="310" r:id="rId47"/>
    <p:sldId id="311" r:id="rId48"/>
    <p:sldId id="312" r:id="rId49"/>
    <p:sldId id="313" r:id="rId50"/>
    <p:sldId id="316" r:id="rId51"/>
    <p:sldId id="317" r:id="rId52"/>
    <p:sldId id="318" r:id="rId53"/>
    <p:sldId id="307" r:id="rId54"/>
    <p:sldId id="342" r:id="rId55"/>
    <p:sldId id="329" r:id="rId56"/>
    <p:sldId id="319" r:id="rId57"/>
    <p:sldId id="320" r:id="rId58"/>
    <p:sldId id="321" r:id="rId59"/>
    <p:sldId id="308" r:id="rId60"/>
    <p:sldId id="323" r:id="rId61"/>
    <p:sldId id="322" r:id="rId62"/>
    <p:sldId id="324" r:id="rId63"/>
    <p:sldId id="325" r:id="rId64"/>
    <p:sldId id="330" r:id="rId65"/>
    <p:sldId id="326" r:id="rId66"/>
    <p:sldId id="327" r:id="rId67"/>
    <p:sldId id="331" r:id="rId68"/>
    <p:sldId id="345" r:id="rId69"/>
    <p:sldId id="332" r:id="rId70"/>
    <p:sldId id="328" r:id="rId71"/>
    <p:sldId id="333" r:id="rId72"/>
    <p:sldId id="334" r:id="rId73"/>
    <p:sldId id="335" r:id="rId74"/>
    <p:sldId id="336" r:id="rId75"/>
    <p:sldId id="337" r:id="rId76"/>
    <p:sldId id="338" r:id="rId77"/>
    <p:sldId id="339" r:id="rId78"/>
    <p:sldId id="341" r:id="rId79"/>
    <p:sldId id="34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9679" autoAdjust="0"/>
  </p:normalViewPr>
  <p:slideViewPr>
    <p:cSldViewPr snapToGrid="0" snapToObjects="1">
      <p:cViewPr>
        <p:scale>
          <a:sx n="90" d="100"/>
          <a:sy n="90" d="100"/>
        </p:scale>
        <p:origin x="-392"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DC99A3-0AA3-B048-946A-EF98F7302A86}" type="datetimeFigureOut">
              <a:rPr lang="en-US" smtClean="0"/>
              <a:t>11/12/15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7C5F0A-5937-464A-BA9C-1159BF7EBB33}" type="slidenum">
              <a:rPr lang="en-US" smtClean="0"/>
              <a:t>‹#›</a:t>
            </a:fld>
            <a:endParaRPr lang="en-US"/>
          </a:p>
        </p:txBody>
      </p:sp>
    </p:spTree>
    <p:extLst>
      <p:ext uri="{BB962C8B-B14F-4D97-AF65-F5344CB8AC3E}">
        <p14:creationId xmlns:p14="http://schemas.microsoft.com/office/powerpoint/2010/main" val="125864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0F03A-C50B-2641-971B-E92627E1489C}" type="datetimeFigureOut">
              <a:rPr lang="en-US" smtClean="0"/>
              <a:t>11/12/15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40EC0-7D8D-4947-A510-8FCD1D1D555B}" type="slidenum">
              <a:rPr lang="en-US" smtClean="0"/>
              <a:t>‹#›</a:t>
            </a:fld>
            <a:endParaRPr lang="en-US"/>
          </a:p>
        </p:txBody>
      </p:sp>
    </p:spTree>
    <p:extLst>
      <p:ext uri="{BB962C8B-B14F-4D97-AF65-F5344CB8AC3E}">
        <p14:creationId xmlns:p14="http://schemas.microsoft.com/office/powerpoint/2010/main" val="3959487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40EC0-7D8D-4947-A510-8FCD1D1D555B}" type="slidenum">
              <a:rPr lang="en-US" smtClean="0"/>
              <a:t>1</a:t>
            </a:fld>
            <a:endParaRPr lang="en-US"/>
          </a:p>
        </p:txBody>
      </p:sp>
    </p:spTree>
    <p:extLst>
      <p:ext uri="{BB962C8B-B14F-4D97-AF65-F5344CB8AC3E}">
        <p14:creationId xmlns:p14="http://schemas.microsoft.com/office/powerpoint/2010/main" val="19889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4E1AF36F-BF8B-CE47-9954-C5613487E050}" type="datetime1">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Arial"/>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157E6-F428-DE48-8A1D-14573809CC9F}" type="datetime1">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737D004-F71B-2346-8FF7-8EE998CFB879}" type="datetime1">
              <a:rPr lang="en-US" smtClean="0"/>
              <a:t>11/12/15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95983E-226F-E84A-9F38-6AFE1840F6F1}" type="datetime1">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13BD92-C50A-B244-B846-DAD7DB7C1B0D}" type="datetime1">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endParaRPr/>
          </a:p>
        </p:txBody>
      </p:sp>
      <p:cxnSp>
        <p:nvCxnSpPr>
          <p:cNvPr id="14" name="Shape 14"/>
          <p:cNvCxnSpPr/>
          <p:nvPr/>
        </p:nvCxnSpPr>
        <p:spPr>
          <a:xfrm>
            <a:off x="0" y="1503570"/>
            <a:ext cx="9144000" cy="0"/>
          </a:xfrm>
          <a:prstGeom prst="straightConnector1">
            <a:avLst/>
          </a:prstGeom>
          <a:noFill/>
          <a:ln w="28575" cap="flat">
            <a:solidFill>
              <a:schemeClr val="dk1"/>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1pPr>
            <a:lvl2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2pPr>
            <a:lvl3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3pPr>
            <a:lvl4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4pPr>
            <a:lvl5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5pPr>
            <a:lvl6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6pPr>
            <a:lvl7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7pPr>
            <a:lvl8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8pPr>
            <a:lvl9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00773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0CCCBB-208D-224E-AB26-4D7EC140ED0C}" type="datetime1">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DB65ABA-BAD9-6E48-A90D-29AEAAC81A9D}" type="datetime1">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a:lstStyle>
          <a:p>
            <a:r>
              <a:rPr lang="en-US" dirty="0" smtClean="0"/>
              <a:t>Click to edit Master title style</a:t>
            </a:r>
            <a:endParaRPr dirty="0"/>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B986F0A-8BA4-8644-82FE-59AC1D0EB8F5}" type="datetime1">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E38792-EED9-3F42-98D2-E3D070058A61}" type="datetime1">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151848-A0B9-8B48-A271-D2AF9A8D74B3}" type="datetime1">
              <a:rPr lang="en-US" smtClean="0"/>
              <a:t>11/12/15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B535BE-2262-5142-9094-A2BEC78844AA}" type="datetime1">
              <a:rPr lang="en-US" smtClean="0"/>
              <a:t>11/12/15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3FD77-811F-BE49-A248-D3DAD7BBFBE4}" type="datetime1">
              <a:rPr lang="en-US" smtClean="0"/>
              <a:t>11/12/15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904D7D16-5B44-0343-AEB1-EFB7649E506D}" type="datetime1">
              <a:rPr lang="en-US" smtClean="0"/>
              <a:t>11/12/15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a:defRPr>
            </a:lvl1pPr>
          </a:lstStyle>
          <a:p>
            <a:fld id="{7ACE3B17-DFA2-EE4C-8089-03E9722FC824}" type="datetime1">
              <a:rPr lang="en-US" smtClean="0"/>
              <a:t>11/12/15</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latin typeface="Arial"/>
              </a:defRPr>
            </a:lvl1pPr>
          </a:lstStyle>
          <a:p>
            <a:fld id="{459A5F39-4CE7-434C-A5CB-50A3634516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Arial"/>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Arial"/>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Arial"/>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Arial"/>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Arial"/>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ooks.google.se/books?id=ab8TAAAAYAAJ&amp;dq=The+parliamentary+history+of+England,+from+the+earliest+period+to+the+year+1803&amp;source=gbs_navlinks_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14.xml"/><Relationship Id="rId2"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xforddnb.com/templates/article.jsp?articleid=17413&amp;back=" TargetMode="External"/><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3.png"/><Relationship Id="rId3"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5.png"/><Relationship Id="rId3"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7.png"/><Relationship Id="rId3"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9.png"/><Relationship Id="rId3"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en.wikipedia.org/wiki/Jean-Baptiste_Say" TargetMode="External"/><Relationship Id="rId3"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3.png"/><Relationship Id="rId3" Type="http://schemas.openxmlformats.org/officeDocument/2006/relationships/image" Target="../media/image7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 Id="rId3" Type="http://schemas.openxmlformats.org/officeDocument/2006/relationships/image" Target="../media/image8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Plea Regarding “Liberal”</a:t>
            </a:r>
            <a:endParaRPr lang="en-US" dirty="0"/>
          </a:p>
        </p:txBody>
      </p:sp>
      <p:sp>
        <p:nvSpPr>
          <p:cNvPr id="3" name="Subtitle 2"/>
          <p:cNvSpPr>
            <a:spLocks noGrp="1"/>
          </p:cNvSpPr>
          <p:nvPr>
            <p:ph type="subTitle" idx="1"/>
          </p:nvPr>
        </p:nvSpPr>
        <p:spPr/>
        <p:txBody>
          <a:bodyPr/>
          <a:lstStyle/>
          <a:p>
            <a:r>
              <a:rPr lang="en-US" dirty="0" smtClean="0"/>
              <a:t>By Daniel Klein, Econ &amp; </a:t>
            </a:r>
            <a:r>
              <a:rPr lang="en-US" dirty="0" err="1" smtClean="0"/>
              <a:t>Mercatus</a:t>
            </a:r>
            <a:r>
              <a:rPr lang="en-US" dirty="0" smtClean="0"/>
              <a:t>, GMU, &amp; Ratio Institute, Stockholm</a:t>
            </a:r>
            <a:endParaRPr lang="en-US" dirty="0"/>
          </a:p>
        </p:txBody>
      </p:sp>
    </p:spTree>
    <p:extLst>
      <p:ext uri="{BB962C8B-B14F-4D97-AF65-F5344CB8AC3E}">
        <p14:creationId xmlns:p14="http://schemas.microsoft.com/office/powerpoint/2010/main" val="3408867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US libertarian-</a:t>
            </a:r>
            <a:r>
              <a:rPr lang="en-US" dirty="0" err="1" smtClean="0"/>
              <a:t>ish</a:t>
            </a:r>
            <a:r>
              <a:rPr lang="en-US" dirty="0" smtClean="0"/>
              <a:t> signers</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10</a:t>
            </a:fld>
            <a:endParaRPr lang="en-US"/>
          </a:p>
        </p:txBody>
      </p:sp>
      <p:pic>
        <p:nvPicPr>
          <p:cNvPr id="3" name="Picture 2"/>
          <p:cNvPicPr>
            <a:picLocks noChangeAspect="1"/>
          </p:cNvPicPr>
          <p:nvPr/>
        </p:nvPicPr>
        <p:blipFill>
          <a:blip r:embed="rId2"/>
          <a:stretch>
            <a:fillRect/>
          </a:stretch>
        </p:blipFill>
        <p:spPr>
          <a:xfrm>
            <a:off x="414874" y="1715908"/>
            <a:ext cx="8221732" cy="5043311"/>
          </a:xfrm>
          <a:prstGeom prst="rect">
            <a:avLst/>
          </a:prstGeom>
        </p:spPr>
      </p:pic>
    </p:spTree>
    <p:extLst>
      <p:ext uri="{BB962C8B-B14F-4D97-AF65-F5344CB8AC3E}">
        <p14:creationId xmlns:p14="http://schemas.microsoft.com/office/powerpoint/2010/main" val="343940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Jonathan </a:t>
            </a:r>
            <a:r>
              <a:rPr lang="en-US" dirty="0" err="1" smtClean="0"/>
              <a:t>Haidt</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11</a:t>
            </a:fld>
            <a:endParaRPr lang="en-US"/>
          </a:p>
        </p:txBody>
      </p:sp>
      <p:pic>
        <p:nvPicPr>
          <p:cNvPr id="7" name="Picture 6"/>
          <p:cNvPicPr>
            <a:picLocks noChangeAspect="1"/>
          </p:cNvPicPr>
          <p:nvPr/>
        </p:nvPicPr>
        <p:blipFill>
          <a:blip r:embed="rId2"/>
          <a:stretch>
            <a:fillRect/>
          </a:stretch>
        </p:blipFill>
        <p:spPr>
          <a:xfrm>
            <a:off x="3276637" y="2006599"/>
            <a:ext cx="2337377" cy="3919061"/>
          </a:xfrm>
          <a:prstGeom prst="rect">
            <a:avLst/>
          </a:prstGeom>
        </p:spPr>
      </p:pic>
    </p:spTree>
    <p:extLst>
      <p:ext uri="{BB962C8B-B14F-4D97-AF65-F5344CB8AC3E}">
        <p14:creationId xmlns:p14="http://schemas.microsoft.com/office/powerpoint/2010/main" val="341705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93579"/>
            <a:ext cx="7612063" cy="1417638"/>
          </a:xfrm>
        </p:spPr>
        <p:txBody>
          <a:bodyPr/>
          <a:lstStyle/>
          <a:p>
            <a:r>
              <a:rPr lang="en-US" dirty="0" smtClean="0"/>
              <a:t>GMU signers</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12</a:t>
            </a:fld>
            <a:endParaRPr lang="en-US"/>
          </a:p>
        </p:txBody>
      </p:sp>
      <p:pic>
        <p:nvPicPr>
          <p:cNvPr id="5" name="Picture 4"/>
          <p:cNvPicPr>
            <a:picLocks noChangeAspect="1"/>
          </p:cNvPicPr>
          <p:nvPr/>
        </p:nvPicPr>
        <p:blipFill>
          <a:blip r:embed="rId2"/>
          <a:stretch>
            <a:fillRect/>
          </a:stretch>
        </p:blipFill>
        <p:spPr>
          <a:xfrm>
            <a:off x="554572" y="1739166"/>
            <a:ext cx="8109651" cy="5090612"/>
          </a:xfrm>
          <a:prstGeom prst="rect">
            <a:avLst/>
          </a:prstGeom>
        </p:spPr>
      </p:pic>
    </p:spTree>
    <p:extLst>
      <p:ext uri="{BB962C8B-B14F-4D97-AF65-F5344CB8AC3E}">
        <p14:creationId xmlns:p14="http://schemas.microsoft.com/office/powerpoint/2010/main" val="99761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conservatives/classical liberals</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13</a:t>
            </a:fld>
            <a:endParaRPr lang="en-US"/>
          </a:p>
        </p:txBody>
      </p:sp>
      <p:pic>
        <p:nvPicPr>
          <p:cNvPr id="5" name="Picture 4"/>
          <p:cNvPicPr>
            <a:picLocks noChangeAspect="1"/>
          </p:cNvPicPr>
          <p:nvPr/>
        </p:nvPicPr>
        <p:blipFill>
          <a:blip r:embed="rId2"/>
          <a:stretch>
            <a:fillRect/>
          </a:stretch>
        </p:blipFill>
        <p:spPr>
          <a:xfrm>
            <a:off x="916844" y="1972402"/>
            <a:ext cx="1879600" cy="2273300"/>
          </a:xfrm>
          <a:prstGeom prst="rect">
            <a:avLst/>
          </a:prstGeom>
        </p:spPr>
      </p:pic>
      <p:pic>
        <p:nvPicPr>
          <p:cNvPr id="6" name="Picture 5"/>
          <p:cNvPicPr>
            <a:picLocks noChangeAspect="1"/>
          </p:cNvPicPr>
          <p:nvPr/>
        </p:nvPicPr>
        <p:blipFill>
          <a:blip r:embed="rId3"/>
          <a:stretch>
            <a:fillRect/>
          </a:stretch>
        </p:blipFill>
        <p:spPr>
          <a:xfrm>
            <a:off x="2196845" y="4381288"/>
            <a:ext cx="1473455" cy="1849656"/>
          </a:xfrm>
          <a:prstGeom prst="rect">
            <a:avLst/>
          </a:prstGeom>
        </p:spPr>
      </p:pic>
      <p:pic>
        <p:nvPicPr>
          <p:cNvPr id="8" name="Picture 7"/>
          <p:cNvPicPr>
            <a:picLocks noChangeAspect="1"/>
          </p:cNvPicPr>
          <p:nvPr/>
        </p:nvPicPr>
        <p:blipFill>
          <a:blip r:embed="rId4"/>
          <a:stretch>
            <a:fillRect/>
          </a:stretch>
        </p:blipFill>
        <p:spPr>
          <a:xfrm>
            <a:off x="4186183" y="2131169"/>
            <a:ext cx="1912429" cy="2087220"/>
          </a:xfrm>
          <a:prstGeom prst="rect">
            <a:avLst/>
          </a:prstGeom>
        </p:spPr>
      </p:pic>
      <p:pic>
        <p:nvPicPr>
          <p:cNvPr id="9" name="Picture 8"/>
          <p:cNvPicPr>
            <a:picLocks noChangeAspect="1"/>
          </p:cNvPicPr>
          <p:nvPr/>
        </p:nvPicPr>
        <p:blipFill>
          <a:blip r:embed="rId5"/>
          <a:stretch>
            <a:fillRect/>
          </a:stretch>
        </p:blipFill>
        <p:spPr>
          <a:xfrm>
            <a:off x="6351551" y="3406587"/>
            <a:ext cx="1524000" cy="2222500"/>
          </a:xfrm>
          <a:prstGeom prst="rect">
            <a:avLst/>
          </a:prstGeom>
        </p:spPr>
      </p:pic>
    </p:spTree>
    <p:extLst>
      <p:ext uri="{BB962C8B-B14F-4D97-AF65-F5344CB8AC3E}">
        <p14:creationId xmlns:p14="http://schemas.microsoft.com/office/powerpoint/2010/main" val="302922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C.W. Cooke, </a:t>
            </a:r>
            <a:br>
              <a:rPr lang="en-US" dirty="0" smtClean="0"/>
            </a:br>
            <a:r>
              <a:rPr lang="en-US" dirty="0" smtClean="0"/>
              <a:t>Kevin Williamson</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14</a:t>
            </a:fld>
            <a:endParaRPr lang="en-US"/>
          </a:p>
        </p:txBody>
      </p:sp>
      <p:pic>
        <p:nvPicPr>
          <p:cNvPr id="6" name="Picture 5"/>
          <p:cNvPicPr>
            <a:picLocks noChangeAspect="1"/>
          </p:cNvPicPr>
          <p:nvPr/>
        </p:nvPicPr>
        <p:blipFill>
          <a:blip r:embed="rId2"/>
          <a:stretch>
            <a:fillRect/>
          </a:stretch>
        </p:blipFill>
        <p:spPr>
          <a:xfrm>
            <a:off x="227052" y="2057400"/>
            <a:ext cx="4381500" cy="2743200"/>
          </a:xfrm>
          <a:prstGeom prst="rect">
            <a:avLst/>
          </a:prstGeom>
        </p:spPr>
      </p:pic>
      <p:pic>
        <p:nvPicPr>
          <p:cNvPr id="8" name="Picture 7"/>
          <p:cNvPicPr>
            <a:picLocks noChangeAspect="1"/>
          </p:cNvPicPr>
          <p:nvPr/>
        </p:nvPicPr>
        <p:blipFill>
          <a:blip r:embed="rId3"/>
          <a:stretch>
            <a:fillRect/>
          </a:stretch>
        </p:blipFill>
        <p:spPr>
          <a:xfrm>
            <a:off x="5482203" y="2057400"/>
            <a:ext cx="2679700" cy="2844800"/>
          </a:xfrm>
          <a:prstGeom prst="rect">
            <a:avLst/>
          </a:prstGeom>
        </p:spPr>
      </p:pic>
      <p:pic>
        <p:nvPicPr>
          <p:cNvPr id="9" name="Picture 8"/>
          <p:cNvPicPr>
            <a:picLocks noChangeAspect="1"/>
          </p:cNvPicPr>
          <p:nvPr/>
        </p:nvPicPr>
        <p:blipFill>
          <a:blip r:embed="rId4"/>
          <a:stretch>
            <a:fillRect/>
          </a:stretch>
        </p:blipFill>
        <p:spPr>
          <a:xfrm>
            <a:off x="2797228" y="5086388"/>
            <a:ext cx="5054600" cy="762000"/>
          </a:xfrm>
          <a:prstGeom prst="rect">
            <a:avLst/>
          </a:prstGeom>
        </p:spPr>
      </p:pic>
    </p:spTree>
    <p:extLst>
      <p:ext uri="{BB962C8B-B14F-4D97-AF65-F5344CB8AC3E}">
        <p14:creationId xmlns:p14="http://schemas.microsoft.com/office/powerpoint/2010/main" val="154014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a:t>
            </a:r>
            <a:endParaRPr lang="en-US" dirty="0"/>
          </a:p>
        </p:txBody>
      </p:sp>
      <p:sp>
        <p:nvSpPr>
          <p:cNvPr id="3" name="Content Placeholder 2"/>
          <p:cNvSpPr>
            <a:spLocks noGrp="1"/>
          </p:cNvSpPr>
          <p:nvPr>
            <p:ph idx="1"/>
          </p:nvPr>
        </p:nvSpPr>
        <p:spPr/>
        <p:txBody>
          <a:bodyPr>
            <a:noAutofit/>
          </a:bodyPr>
          <a:lstStyle/>
          <a:p>
            <a:r>
              <a:rPr lang="en-US" sz="3600" dirty="0" smtClean="0"/>
              <a:t>makes the plea more relevant</a:t>
            </a:r>
          </a:p>
          <a:p>
            <a:r>
              <a:rPr lang="en-US" sz="3600" dirty="0" smtClean="0"/>
              <a:t>enables one to mount </a:t>
            </a:r>
            <a:r>
              <a:rPr lang="en-US" sz="3600" smtClean="0"/>
              <a:t>a case</a:t>
            </a:r>
            <a:endParaRPr lang="en-US" sz="3600" dirty="0" smtClean="0"/>
          </a:p>
        </p:txBody>
      </p:sp>
      <p:sp>
        <p:nvSpPr>
          <p:cNvPr id="4" name="Slide Number Placeholder 3"/>
          <p:cNvSpPr>
            <a:spLocks noGrp="1"/>
          </p:cNvSpPr>
          <p:nvPr>
            <p:ph type="sldNum" sz="quarter" idx="12"/>
          </p:nvPr>
        </p:nvSpPr>
        <p:spPr/>
        <p:txBody>
          <a:bodyPr/>
          <a:lstStyle/>
          <a:p>
            <a:fld id="{459A5F39-4CE7-434C-A5CB-50A363451602}" type="slidenum">
              <a:rPr lang="en-US" smtClean="0"/>
              <a:t>15</a:t>
            </a:fld>
            <a:endParaRPr lang="en-US"/>
          </a:p>
        </p:txBody>
      </p:sp>
    </p:spTree>
    <p:extLst>
      <p:ext uri="{BB962C8B-B14F-4D97-AF65-F5344CB8AC3E}">
        <p14:creationId xmlns:p14="http://schemas.microsoft.com/office/powerpoint/2010/main" val="186563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We can communicate with Aussies, Czechs, and Guatemalans.</a:t>
            </a:r>
            <a:endParaRPr lang="en-US" sz="3200" dirty="0"/>
          </a:p>
          <a:p>
            <a:pPr marL="0" indent="0">
              <a:buNone/>
            </a:pPr>
            <a:r>
              <a:rPr lang="en-US" sz="3200" dirty="0"/>
              <a:t>People naturally seek moral </a:t>
            </a:r>
            <a:r>
              <a:rPr lang="en-US" sz="3200" dirty="0" smtClean="0"/>
              <a:t>authority.</a:t>
            </a:r>
          </a:p>
          <a:p>
            <a:pPr marL="0" indent="0">
              <a:buNone/>
            </a:pPr>
            <a:r>
              <a:rPr lang="en-US" sz="3200" dirty="0" smtClean="0"/>
              <a:t>How well do today’s institutions answer the demand?</a:t>
            </a:r>
          </a:p>
          <a:p>
            <a:pPr marL="0" indent="0">
              <a:buNone/>
            </a:pPr>
            <a:r>
              <a:rPr lang="en-US" sz="3200" dirty="0" smtClean="0"/>
              <a:t>We can commune with personalities of the past.</a:t>
            </a:r>
          </a:p>
        </p:txBody>
      </p:sp>
      <p:sp>
        <p:nvSpPr>
          <p:cNvPr id="4" name="Slide Number Placeholder 3"/>
          <p:cNvSpPr>
            <a:spLocks noGrp="1"/>
          </p:cNvSpPr>
          <p:nvPr>
            <p:ph type="sldNum" sz="quarter" idx="12"/>
          </p:nvPr>
        </p:nvSpPr>
        <p:spPr/>
        <p:txBody>
          <a:bodyPr/>
          <a:lstStyle/>
          <a:p>
            <a:fld id="{459A5F39-4CE7-434C-A5CB-50A363451602}" type="slidenum">
              <a:rPr lang="en-US" smtClean="0"/>
              <a:t>16</a:t>
            </a:fld>
            <a:endParaRPr lang="en-US"/>
          </a:p>
        </p:txBody>
      </p:sp>
    </p:spTree>
    <p:extLst>
      <p:ext uri="{BB962C8B-B14F-4D97-AF65-F5344CB8AC3E}">
        <p14:creationId xmlns:p14="http://schemas.microsoft.com/office/powerpoint/2010/main" val="146451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Ngram</a:t>
            </a:r>
            <a:r>
              <a:rPr lang="en-US" dirty="0" smtClean="0"/>
              <a:t> figures can be powerful</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60577" y="2454274"/>
            <a:ext cx="6260877" cy="3660889"/>
          </a:xfrm>
          <a:prstGeom prst="rect">
            <a:avLst/>
          </a:prstGeom>
          <a:noFill/>
          <a:ln>
            <a:noFill/>
          </a:ln>
        </p:spPr>
      </p:pic>
    </p:spTree>
    <p:extLst>
      <p:ext uri="{BB962C8B-B14F-4D97-AF65-F5344CB8AC3E}">
        <p14:creationId xmlns:p14="http://schemas.microsoft.com/office/powerpoint/2010/main" val="99248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18</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42791" y="1850229"/>
            <a:ext cx="7791792" cy="4719653"/>
          </a:xfrm>
          <a:prstGeom prst="rect">
            <a:avLst/>
          </a:prstGeom>
          <a:noFill/>
          <a:ln>
            <a:noFill/>
          </a:ln>
        </p:spPr>
      </p:pic>
    </p:spTree>
    <p:extLst>
      <p:ext uri="{BB962C8B-B14F-4D97-AF65-F5344CB8AC3E}">
        <p14:creationId xmlns:p14="http://schemas.microsoft.com/office/powerpoint/2010/main" val="77000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 from 1680-1769</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19</a:t>
            </a:fld>
            <a:endParaRPr lang="en-US"/>
          </a:p>
        </p:txBody>
      </p:sp>
      <p:pic>
        <p:nvPicPr>
          <p:cNvPr id="5" name="Content Placeholder 4"/>
          <p:cNvPicPr>
            <a:picLocks noGrp="1" noChangeAspect="1"/>
          </p:cNvPicPr>
          <p:nvPr>
            <p:ph idx="1"/>
          </p:nvPr>
        </p:nvPicPr>
        <p:blipFill>
          <a:blip r:embed="rId2"/>
          <a:srcRect t="-16127" b="-16127"/>
          <a:stretch>
            <a:fillRect/>
          </a:stretch>
        </p:blipFill>
        <p:spPr>
          <a:xfrm>
            <a:off x="-14114" y="1364550"/>
            <a:ext cx="9144778" cy="5025337"/>
          </a:xfrm>
          <a:prstGeom prst="rect">
            <a:avLst/>
          </a:prstGeom>
        </p:spPr>
      </p:pic>
    </p:spTree>
    <p:extLst>
      <p:ext uri="{BB962C8B-B14F-4D97-AF65-F5344CB8AC3E}">
        <p14:creationId xmlns:p14="http://schemas.microsoft.com/office/powerpoint/2010/main" val="62914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Apology to friends on the left</a:t>
            </a:r>
            <a:endParaRPr lang="en-US" dirty="0"/>
          </a:p>
        </p:txBody>
      </p:sp>
      <p:pic>
        <p:nvPicPr>
          <p:cNvPr id="5" name="Content Placeholder 4"/>
          <p:cNvPicPr>
            <a:picLocks noGrp="1" noChangeAspect="1"/>
          </p:cNvPicPr>
          <p:nvPr>
            <p:ph idx="1"/>
          </p:nvPr>
        </p:nvPicPr>
        <p:blipFill>
          <a:blip r:embed="rId2"/>
          <a:srcRect l="-28223" r="-28223"/>
          <a:stretch>
            <a:fillRect/>
          </a:stretch>
        </p:blipFill>
        <p:spPr/>
      </p:pic>
      <p:sp>
        <p:nvSpPr>
          <p:cNvPr id="4" name="Slide Number Placeholder 3"/>
          <p:cNvSpPr>
            <a:spLocks noGrp="1"/>
          </p:cNvSpPr>
          <p:nvPr>
            <p:ph type="sldNum" sz="quarter" idx="12"/>
          </p:nvPr>
        </p:nvSpPr>
        <p:spPr/>
        <p:txBody>
          <a:bodyPr/>
          <a:lstStyle/>
          <a:p>
            <a:fld id="{459A5F39-4CE7-434C-A5CB-50A363451602}" type="slidenum">
              <a:rPr lang="en-US" smtClean="0"/>
              <a:t>2</a:t>
            </a:fld>
            <a:endParaRPr lang="en-US"/>
          </a:p>
        </p:txBody>
      </p:sp>
    </p:spTree>
    <p:extLst>
      <p:ext uri="{BB962C8B-B14F-4D97-AF65-F5344CB8AC3E}">
        <p14:creationId xmlns:p14="http://schemas.microsoft.com/office/powerpoint/2010/main" val="135305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i="1" dirty="0" smtClean="0"/>
          </a:p>
          <a:p>
            <a:pPr marL="0" indent="0">
              <a:buNone/>
            </a:pPr>
            <a:r>
              <a:rPr lang="en-US" i="1" dirty="0" smtClean="0"/>
              <a:t>liberal</a:t>
            </a:r>
            <a:r>
              <a:rPr lang="en-US" dirty="0" smtClean="0"/>
              <a:t> – “becoming a free man as distinguished from a slave.” </a:t>
            </a:r>
          </a:p>
          <a:p>
            <a:pPr marL="0" indent="0">
              <a:buNone/>
            </a:pPr>
            <a:r>
              <a:rPr lang="en-US" dirty="0" smtClean="0"/>
              <a:t>“… liberality is a virtue concerned with the use of wealth and therefore especially with giving: the liberal man gives gladly of his own in the right circumstances because it is noble to do so…”</a:t>
            </a:r>
          </a:p>
          <a:p>
            <a:pPr marL="0" indent="0">
              <a:buNone/>
            </a:pPr>
            <a:r>
              <a:rPr lang="en-US" dirty="0" smtClean="0"/>
              <a:t>“Liberality is … one aspect of … human excellence or being honorable or decent.”</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20</a:t>
            </a:fld>
            <a:endParaRPr lang="en-US"/>
          </a:p>
        </p:txBody>
      </p:sp>
      <p:pic>
        <p:nvPicPr>
          <p:cNvPr id="6" name="Picture 5"/>
          <p:cNvPicPr>
            <a:picLocks noChangeAspect="1"/>
          </p:cNvPicPr>
          <p:nvPr/>
        </p:nvPicPr>
        <p:blipFill>
          <a:blip r:embed="rId2"/>
          <a:stretch>
            <a:fillRect/>
          </a:stretch>
        </p:blipFill>
        <p:spPr>
          <a:xfrm>
            <a:off x="5573303" y="79468"/>
            <a:ext cx="1769645" cy="2613377"/>
          </a:xfrm>
          <a:prstGeom prst="rect">
            <a:avLst/>
          </a:prstGeom>
        </p:spPr>
      </p:pic>
    </p:spTree>
    <p:extLst>
      <p:ext uri="{BB962C8B-B14F-4D97-AF65-F5344CB8AC3E}">
        <p14:creationId xmlns:p14="http://schemas.microsoft.com/office/powerpoint/2010/main" val="44239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 Johnson 1755</a:t>
            </a:r>
            <a:endParaRPr lang="en-US" i="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i="1" dirty="0" smtClean="0"/>
              <a:t>liberal arts</a:t>
            </a:r>
            <a:r>
              <a:rPr lang="en-US" dirty="0" smtClean="0"/>
              <a:t>, </a:t>
            </a:r>
            <a:r>
              <a:rPr lang="en-US" i="1" dirty="0" smtClean="0"/>
              <a:t>liberal sciences</a:t>
            </a:r>
            <a:r>
              <a:rPr lang="en-US" dirty="0" smtClean="0"/>
              <a:t>, </a:t>
            </a:r>
            <a:r>
              <a:rPr lang="en-US" i="1" dirty="0" smtClean="0"/>
              <a:t>liberal professions</a:t>
            </a:r>
          </a:p>
          <a:p>
            <a:pPr marL="0" indent="0">
              <a:buNone/>
            </a:pPr>
            <a:endParaRPr lang="en-US" i="1" dirty="0" smtClean="0"/>
          </a:p>
        </p:txBody>
      </p:sp>
      <p:sp>
        <p:nvSpPr>
          <p:cNvPr id="4" name="Slide Number Placeholder 3"/>
          <p:cNvSpPr>
            <a:spLocks noGrp="1"/>
          </p:cNvSpPr>
          <p:nvPr>
            <p:ph type="sldNum" sz="quarter" idx="12"/>
          </p:nvPr>
        </p:nvSpPr>
        <p:spPr/>
        <p:txBody>
          <a:bodyPr/>
          <a:lstStyle/>
          <a:p>
            <a:fld id="{459A5F39-4CE7-434C-A5CB-50A363451602}" type="slidenum">
              <a:rPr lang="en-US" smtClean="0"/>
              <a:t>21</a:t>
            </a:fld>
            <a:endParaRPr lang="en-US"/>
          </a:p>
        </p:txBody>
      </p:sp>
      <p:pic>
        <p:nvPicPr>
          <p:cNvPr id="5" name="Picture 4"/>
          <p:cNvPicPr>
            <a:picLocks noChangeAspect="1"/>
          </p:cNvPicPr>
          <p:nvPr/>
        </p:nvPicPr>
        <p:blipFill>
          <a:blip r:embed="rId2"/>
          <a:stretch>
            <a:fillRect/>
          </a:stretch>
        </p:blipFill>
        <p:spPr>
          <a:xfrm>
            <a:off x="606774" y="2511778"/>
            <a:ext cx="8040329" cy="2055991"/>
          </a:xfrm>
          <a:prstGeom prst="rect">
            <a:avLst/>
          </a:prstGeom>
        </p:spPr>
      </p:pic>
    </p:spTree>
    <p:extLst>
      <p:ext uri="{BB962C8B-B14F-4D97-AF65-F5344CB8AC3E}">
        <p14:creationId xmlns:p14="http://schemas.microsoft.com/office/powerpoint/2010/main" val="390639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suddenly…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The word </a:t>
            </a:r>
            <a:r>
              <a:rPr lang="en-US" sz="3200" i="1" dirty="0" smtClean="0"/>
              <a:t>liberal</a:t>
            </a:r>
            <a:r>
              <a:rPr lang="en-US" sz="3200" dirty="0" smtClean="0"/>
              <a:t> was put to use in a quite particular </a:t>
            </a:r>
            <a:r>
              <a:rPr lang="en-US" sz="3200" i="1" dirty="0" smtClean="0"/>
              <a:t>political</a:t>
            </a:r>
            <a:r>
              <a:rPr lang="en-US" sz="3200" dirty="0" smtClean="0"/>
              <a:t> way.</a:t>
            </a:r>
          </a:p>
        </p:txBody>
      </p:sp>
      <p:sp>
        <p:nvSpPr>
          <p:cNvPr id="4" name="Slide Number Placeholder 3"/>
          <p:cNvSpPr>
            <a:spLocks noGrp="1"/>
          </p:cNvSpPr>
          <p:nvPr>
            <p:ph type="sldNum" sz="quarter" idx="12"/>
          </p:nvPr>
        </p:nvSpPr>
        <p:spPr/>
        <p:txBody>
          <a:bodyPr/>
          <a:lstStyle/>
          <a:p>
            <a:fld id="{459A5F39-4CE7-434C-A5CB-50A363451602}" type="slidenum">
              <a:rPr lang="en-US" smtClean="0"/>
              <a:t>22</a:t>
            </a:fld>
            <a:endParaRPr lang="en-US"/>
          </a:p>
        </p:txBody>
      </p:sp>
    </p:spTree>
    <p:extLst>
      <p:ext uri="{BB962C8B-B14F-4D97-AF65-F5344CB8AC3E}">
        <p14:creationId xmlns:p14="http://schemas.microsoft.com/office/powerpoint/2010/main" val="353836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23</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2588" y="1884540"/>
            <a:ext cx="8609189" cy="4705349"/>
          </a:xfrm>
          <a:prstGeom prst="rect">
            <a:avLst/>
          </a:prstGeom>
          <a:noFill/>
          <a:ln>
            <a:noFill/>
          </a:ln>
        </p:spPr>
      </p:pic>
    </p:spTree>
    <p:extLst>
      <p:ext uri="{BB962C8B-B14F-4D97-AF65-F5344CB8AC3E}">
        <p14:creationId xmlns:p14="http://schemas.microsoft.com/office/powerpoint/2010/main" val="105466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Two perspectives on the inception of a political meaning</a:t>
            </a:r>
            <a:endParaRPr lang="en-US" sz="4000" dirty="0"/>
          </a:p>
        </p:txBody>
      </p:sp>
      <p:sp>
        <p:nvSpPr>
          <p:cNvPr id="3" name="Content Placeholder 2"/>
          <p:cNvSpPr>
            <a:spLocks noGrp="1"/>
          </p:cNvSpPr>
          <p:nvPr>
            <p:ph idx="1"/>
          </p:nvPr>
        </p:nvSpPr>
        <p:spPr/>
        <p:txBody>
          <a:bodyPr>
            <a:normAutofit/>
          </a:bodyPr>
          <a:lstStyle/>
          <a:p>
            <a:r>
              <a:rPr lang="en-US" sz="3200" dirty="0" smtClean="0"/>
              <a:t>The importation thesis</a:t>
            </a:r>
          </a:p>
          <a:p>
            <a:r>
              <a:rPr lang="en-US" sz="3200" dirty="0" smtClean="0"/>
              <a:t>Hayek’s thesis</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24</a:t>
            </a:fld>
            <a:endParaRPr lang="en-US"/>
          </a:p>
        </p:txBody>
      </p:sp>
    </p:spTree>
    <p:extLst>
      <p:ext uri="{BB962C8B-B14F-4D97-AF65-F5344CB8AC3E}">
        <p14:creationId xmlns:p14="http://schemas.microsoft.com/office/powerpoint/2010/main" val="209734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The importation thesis: </a:t>
            </a:r>
            <a:br>
              <a:rPr lang="en-US" sz="3200" dirty="0"/>
            </a:br>
            <a:r>
              <a:rPr lang="en-US" sz="3200" dirty="0"/>
              <a:t>That </a:t>
            </a:r>
            <a:r>
              <a:rPr lang="en-US" sz="3200" i="1" dirty="0"/>
              <a:t>liberal</a:t>
            </a:r>
            <a:r>
              <a:rPr lang="en-US" sz="3200" dirty="0"/>
              <a:t>-in-a-political-sense was imported into Britain from the Continent</a:t>
            </a:r>
          </a:p>
        </p:txBody>
      </p:sp>
      <p:sp>
        <p:nvSpPr>
          <p:cNvPr id="3" name="Content Placeholder 2"/>
          <p:cNvSpPr>
            <a:spLocks noGrp="1"/>
          </p:cNvSpPr>
          <p:nvPr>
            <p:ph idx="1"/>
          </p:nvPr>
        </p:nvSpPr>
        <p:spPr/>
        <p:txBody>
          <a:bodyPr>
            <a:normAutofit fontScale="85000" lnSpcReduction="20000"/>
          </a:bodyPr>
          <a:lstStyle/>
          <a:p>
            <a:pPr indent="-274320"/>
            <a:r>
              <a:rPr lang="en-US" dirty="0" err="1"/>
              <a:t>Jörn</a:t>
            </a:r>
            <a:r>
              <a:rPr lang="en-US" dirty="0"/>
              <a:t> Leonhard</a:t>
            </a:r>
          </a:p>
          <a:p>
            <a:pPr indent="-274320"/>
            <a:r>
              <a:rPr lang="en-US" dirty="0"/>
              <a:t>Daisy Hay </a:t>
            </a:r>
            <a:r>
              <a:rPr lang="en-US" sz="1050" dirty="0"/>
              <a:t>(2008, 310, 312)</a:t>
            </a:r>
          </a:p>
          <a:p>
            <a:pPr indent="-274320"/>
            <a:r>
              <a:rPr lang="en-US" dirty="0"/>
              <a:t>David M. Craig </a:t>
            </a:r>
            <a:r>
              <a:rPr lang="en-US" sz="1050" dirty="0"/>
              <a:t>(2012, 469, 481ff)</a:t>
            </a:r>
          </a:p>
          <a:p>
            <a:pPr indent="-274320"/>
            <a:r>
              <a:rPr lang="en-US" dirty="0"/>
              <a:t>R.R. Palmer and Joel Colton </a:t>
            </a:r>
            <a:r>
              <a:rPr lang="en-US" sz="1050" dirty="0"/>
              <a:t>(1984, 428)</a:t>
            </a:r>
          </a:p>
          <a:p>
            <a:pPr indent="-274320"/>
            <a:r>
              <a:rPr lang="en-US" dirty="0"/>
              <a:t>J. </a:t>
            </a:r>
            <a:r>
              <a:rPr lang="en-US" dirty="0" err="1"/>
              <a:t>Salwyn</a:t>
            </a:r>
            <a:r>
              <a:rPr lang="en-US" dirty="0"/>
              <a:t> Shapiro </a:t>
            </a:r>
            <a:r>
              <a:rPr lang="en-US" sz="1050" dirty="0"/>
              <a:t>(1958, 9)</a:t>
            </a:r>
          </a:p>
          <a:p>
            <a:pPr indent="-274320"/>
            <a:r>
              <a:rPr lang="en-US" dirty="0" err="1"/>
              <a:t>Auguste</a:t>
            </a:r>
            <a:r>
              <a:rPr lang="en-US" dirty="0"/>
              <a:t> </a:t>
            </a:r>
            <a:r>
              <a:rPr lang="en-US" dirty="0" err="1"/>
              <a:t>Nefftzer</a:t>
            </a:r>
            <a:r>
              <a:rPr lang="en-US" dirty="0"/>
              <a:t> </a:t>
            </a:r>
            <a:r>
              <a:rPr lang="en-US" sz="1050" dirty="0"/>
              <a:t>(implied, 1863)</a:t>
            </a:r>
          </a:p>
          <a:p>
            <a:pPr indent="-274320"/>
            <a:r>
              <a:rPr lang="en-US" dirty="0"/>
              <a:t>James </a:t>
            </a:r>
            <a:r>
              <a:rPr lang="en-US" dirty="0" err="1"/>
              <a:t>Fitzjames</a:t>
            </a:r>
            <a:r>
              <a:rPr lang="en-US" dirty="0"/>
              <a:t> Stephens </a:t>
            </a:r>
            <a:r>
              <a:rPr lang="en-US" sz="1050" dirty="0"/>
              <a:t>(1862)</a:t>
            </a:r>
          </a:p>
          <a:p>
            <a:pPr indent="-274320"/>
            <a:r>
              <a:rPr lang="en-US" dirty="0"/>
              <a:t>An 1823 article (by R. Southey?) in the </a:t>
            </a:r>
            <a:r>
              <a:rPr lang="en-US" i="1" u="sng" dirty="0"/>
              <a:t>Tory</a:t>
            </a:r>
            <a:r>
              <a:rPr lang="en-US" dirty="0"/>
              <a:t> journal </a:t>
            </a:r>
            <a:r>
              <a:rPr lang="en-US" i="1" dirty="0"/>
              <a:t>Blackwood’s</a:t>
            </a:r>
            <a:endParaRPr lang="en-US" dirty="0"/>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25</a:t>
            </a:fld>
            <a:endParaRPr lang="en-US"/>
          </a:p>
        </p:txBody>
      </p:sp>
    </p:spTree>
    <p:extLst>
      <p:ext uri="{BB962C8B-B14F-4D97-AF65-F5344CB8AC3E}">
        <p14:creationId xmlns:p14="http://schemas.microsoft.com/office/powerpoint/2010/main" val="418616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Hayek thesis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a:t>“It is often suggested that the term “liberal” derives from the early nineteenth-century Spanish party of the </a:t>
            </a:r>
            <a:r>
              <a:rPr lang="en-US" sz="2800" i="1" dirty="0" err="1"/>
              <a:t>liberales</a:t>
            </a:r>
            <a:r>
              <a:rPr lang="en-US" sz="2800" dirty="0"/>
              <a:t>. I am more inclined to believe that it derives from the use of the term by Adam Smith in such passages as </a:t>
            </a:r>
            <a:r>
              <a:rPr lang="en-US" sz="2800" i="1" dirty="0" err="1"/>
              <a:t>W.o.N</a:t>
            </a:r>
            <a:r>
              <a:rPr lang="en-US" sz="2800" i="1" dirty="0"/>
              <a:t>.</a:t>
            </a:r>
            <a:r>
              <a:rPr lang="en-US" sz="2800" dirty="0"/>
              <a:t>, II, 41: “the liberal system of free exportation and free importation” and p. 216: “allowing every man to pursue his own interest his own way, upon the liberal plan of equality, liberty, and justice.” </a:t>
            </a:r>
            <a:r>
              <a:rPr lang="en-US" sz="1050" dirty="0"/>
              <a:t>(Hayek 1960, 530 n13)</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26</a:t>
            </a:fld>
            <a:endParaRPr lang="en-US"/>
          </a:p>
        </p:txBody>
      </p:sp>
      <p:sp>
        <p:nvSpPr>
          <p:cNvPr id="5" name="Shape 121"/>
          <p:cNvSpPr/>
          <p:nvPr/>
        </p:nvSpPr>
        <p:spPr>
          <a:xfrm>
            <a:off x="7469168" y="14111"/>
            <a:ext cx="1524000" cy="1806222"/>
          </a:xfrm>
          <a:prstGeom prst="rect">
            <a:avLst/>
          </a:prstGeom>
          <a:blipFill>
            <a:blip r:embed="rId2"/>
            <a:stretch>
              <a:fillRect/>
            </a:stretch>
          </a:blipFill>
        </p:spPr>
      </p:sp>
    </p:spTree>
    <p:extLst>
      <p:ext uri="{BB962C8B-B14F-4D97-AF65-F5344CB8AC3E}">
        <p14:creationId xmlns:p14="http://schemas.microsoft.com/office/powerpoint/2010/main" val="2057611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Hayek was right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27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2588" y="1884540"/>
            <a:ext cx="8609189" cy="4705349"/>
          </a:xfrm>
          <a:prstGeom prst="rect">
            <a:avLst/>
          </a:prstGeom>
          <a:noFill/>
          <a:ln>
            <a:noFill/>
          </a:ln>
        </p:spPr>
      </p:pic>
    </p:spTree>
    <p:extLst>
      <p:ext uri="{BB962C8B-B14F-4D97-AF65-F5344CB8AC3E}">
        <p14:creationId xmlns:p14="http://schemas.microsoft.com/office/powerpoint/2010/main" val="364693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chief originators</a:t>
            </a:r>
            <a:endParaRPr lang="en-US" dirty="0"/>
          </a:p>
        </p:txBody>
      </p:sp>
      <p:sp>
        <p:nvSpPr>
          <p:cNvPr id="3" name="Content Placeholder 2"/>
          <p:cNvSpPr>
            <a:spLocks noGrp="1"/>
          </p:cNvSpPr>
          <p:nvPr>
            <p:ph idx="1"/>
          </p:nvPr>
        </p:nvSpPr>
        <p:spPr/>
        <p:txBody>
          <a:bodyPr/>
          <a:lstStyle/>
          <a:p>
            <a:pPr marL="0" indent="0">
              <a:spcBef>
                <a:spcPts val="0"/>
              </a:spcBef>
              <a:buNone/>
            </a:pPr>
            <a:r>
              <a:rPr lang="en-US" sz="2800" dirty="0" smtClean="0"/>
              <a:t>William Robertson			Adam Smith</a:t>
            </a:r>
          </a:p>
          <a:p>
            <a:pPr marL="0" indent="0">
              <a:spcBef>
                <a:spcPts val="0"/>
              </a:spcBef>
              <a:buNone/>
            </a:pPr>
            <a:r>
              <a:rPr lang="en-US" sz="2800" dirty="0" smtClean="0"/>
              <a:t>(1721-1793)				(1723-1790)</a:t>
            </a:r>
          </a:p>
          <a:p>
            <a:pPr marL="0" indent="0">
              <a:spcBef>
                <a:spcPts val="0"/>
              </a:spcBef>
              <a:buNone/>
            </a:pPr>
            <a:endParaRPr lang="en-US" dirty="0"/>
          </a:p>
          <a:p>
            <a:pPr marL="0" indent="0">
              <a:spcBef>
                <a:spcPts val="0"/>
              </a:spcBef>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28</a:t>
            </a:fld>
            <a:endParaRPr lang="en-US"/>
          </a:p>
        </p:txBody>
      </p:sp>
      <p:sp>
        <p:nvSpPr>
          <p:cNvPr id="5" name="Shape 254"/>
          <p:cNvSpPr/>
          <p:nvPr/>
        </p:nvSpPr>
        <p:spPr>
          <a:xfrm>
            <a:off x="675678" y="3292300"/>
            <a:ext cx="3356389" cy="2642674"/>
          </a:xfrm>
          <a:prstGeom prst="rect">
            <a:avLst/>
          </a:prstGeom>
          <a:blipFill>
            <a:blip r:embed="rId2"/>
            <a:stretch>
              <a:fillRect/>
            </a:stretch>
          </a:blipFill>
        </p:spPr>
      </p:sp>
      <p:sp>
        <p:nvSpPr>
          <p:cNvPr id="6" name="Shape 253"/>
          <p:cNvSpPr/>
          <p:nvPr/>
        </p:nvSpPr>
        <p:spPr>
          <a:xfrm>
            <a:off x="4577492" y="3292300"/>
            <a:ext cx="3968198" cy="2642674"/>
          </a:xfrm>
          <a:prstGeom prst="rect">
            <a:avLst/>
          </a:prstGeom>
          <a:blipFill>
            <a:blip r:embed="rId3"/>
            <a:stretch>
              <a:fillRect/>
            </a:stretch>
          </a:blipFill>
        </p:spPr>
      </p:sp>
    </p:spTree>
    <p:extLst>
      <p:ext uri="{BB962C8B-B14F-4D97-AF65-F5344CB8AC3E}">
        <p14:creationId xmlns:p14="http://schemas.microsoft.com/office/powerpoint/2010/main" val="3180798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Robertson</a:t>
            </a:r>
            <a:endParaRPr lang="en-US" dirty="0"/>
          </a:p>
        </p:txBody>
      </p:sp>
      <p:sp>
        <p:nvSpPr>
          <p:cNvPr id="3" name="Content Placeholder 2"/>
          <p:cNvSpPr>
            <a:spLocks noGrp="1"/>
          </p:cNvSpPr>
          <p:nvPr>
            <p:ph idx="1"/>
          </p:nvPr>
        </p:nvSpPr>
        <p:spPr/>
        <p:txBody>
          <a:bodyPr>
            <a:normAutofit fontScale="62500" lnSpcReduction="20000"/>
          </a:bodyPr>
          <a:lstStyle/>
          <a:p>
            <a:pPr lvl="0">
              <a:spcBef>
                <a:spcPts val="600"/>
              </a:spcBef>
              <a:buClr>
                <a:schemeClr val="dk2"/>
              </a:buClr>
              <a:buSzPct val="25000"/>
              <a:buNone/>
            </a:pPr>
            <a:r>
              <a:rPr lang="en" dirty="0">
                <a:latin typeface="Trebuchet MS"/>
                <a:ea typeface="Trebuchet MS"/>
                <a:cs typeface="Trebuchet MS"/>
                <a:sym typeface="Trebuchet MS"/>
                <a:rtl val="0"/>
              </a:rPr>
              <a:t>The Scottish historian and Principal of the University of Edinburgh</a:t>
            </a:r>
            <a:r>
              <a:rPr lang="en-US" dirty="0">
                <a:latin typeface="Trebuchet MS"/>
                <a:ea typeface="Trebuchet MS"/>
                <a:cs typeface="Trebuchet MS"/>
                <a:sym typeface="Trebuchet MS"/>
                <a:rtl val="0"/>
              </a:rPr>
              <a:t>, and leader in the Church of Scotland</a:t>
            </a:r>
            <a:r>
              <a:rPr lang="en" dirty="0">
                <a:latin typeface="Trebuchet MS"/>
                <a:ea typeface="Trebuchet MS"/>
                <a:cs typeface="Trebuchet MS"/>
                <a:sym typeface="Trebuchet MS"/>
                <a:rtl val="0"/>
              </a:rPr>
              <a:t>. </a:t>
            </a:r>
            <a:endParaRPr lang="en-US" dirty="0">
              <a:latin typeface="Trebuchet MS"/>
              <a:ea typeface="Trebuchet MS"/>
              <a:cs typeface="Trebuchet MS"/>
              <a:sym typeface="Trebuchet MS"/>
              <a:rtl val="0"/>
            </a:endParaRPr>
          </a:p>
          <a:p>
            <a:pPr lvl="0">
              <a:spcBef>
                <a:spcPts val="600"/>
              </a:spcBef>
              <a:buClr>
                <a:schemeClr val="dk2"/>
              </a:buClr>
              <a:buSzPct val="25000"/>
              <a:buNone/>
            </a:pPr>
            <a:endParaRPr lang="en-US" dirty="0">
              <a:latin typeface="Trebuchet MS"/>
              <a:ea typeface="Trebuchet MS"/>
              <a:cs typeface="Trebuchet MS"/>
              <a:sym typeface="Trebuchet MS"/>
              <a:rtl val="0"/>
            </a:endParaRPr>
          </a:p>
          <a:p>
            <a:pPr lvl="0">
              <a:spcBef>
                <a:spcPts val="600"/>
              </a:spcBef>
              <a:buClr>
                <a:schemeClr val="dk2"/>
              </a:buClr>
              <a:buSzPct val="25000"/>
              <a:buNone/>
            </a:pPr>
            <a:r>
              <a:rPr lang="en" dirty="0">
                <a:latin typeface="Trebuchet MS"/>
                <a:ea typeface="Trebuchet MS"/>
                <a:cs typeface="Trebuchet MS"/>
                <a:sym typeface="Trebuchet MS"/>
                <a:rtl val="0"/>
              </a:rPr>
              <a:t>Some examples:</a:t>
            </a:r>
          </a:p>
          <a:p>
            <a:endParaRPr lang="en" dirty="0">
              <a:latin typeface="Trebuchet MS"/>
              <a:ea typeface="Trebuchet MS"/>
              <a:cs typeface="Trebuchet MS"/>
              <a:sym typeface="Trebuchet MS"/>
              <a:rtl val="0"/>
            </a:endParaRPr>
          </a:p>
          <a:p>
            <a:pPr lvl="0">
              <a:spcBef>
                <a:spcPts val="600"/>
              </a:spcBef>
              <a:buClr>
                <a:schemeClr val="dk2"/>
              </a:buClr>
              <a:buSzPct val="25000"/>
              <a:buNone/>
            </a:pPr>
            <a:r>
              <a:rPr lang="en" u="sng" dirty="0">
                <a:sym typeface="Trebuchet MS"/>
                <a:rtl val="0"/>
              </a:rPr>
              <a:t>17</a:t>
            </a:r>
            <a:r>
              <a:rPr lang="en" u="sng" dirty="0">
                <a:rtl val="0"/>
              </a:rPr>
              <a:t>69</a:t>
            </a:r>
            <a:r>
              <a:rPr lang="en" u="sng" dirty="0">
                <a:sym typeface="Trebuchet MS"/>
                <a:rtl val="0"/>
              </a:rPr>
              <a:t>, </a:t>
            </a:r>
            <a:r>
              <a:rPr lang="en" i="1" u="sng" dirty="0">
                <a:sym typeface="Trebuchet MS"/>
                <a:rtl val="0"/>
              </a:rPr>
              <a:t>The </a:t>
            </a:r>
            <a:r>
              <a:rPr lang="en-US" i="1" u="sng" dirty="0">
                <a:sym typeface="Trebuchet MS"/>
                <a:rtl val="0"/>
              </a:rPr>
              <a:t>H</a:t>
            </a:r>
            <a:r>
              <a:rPr lang="en" i="1" u="sng" dirty="0">
                <a:sym typeface="Trebuchet MS"/>
                <a:rtl val="0"/>
              </a:rPr>
              <a:t>istory of the </a:t>
            </a:r>
            <a:r>
              <a:rPr lang="en-US" i="1" u="sng" dirty="0">
                <a:sym typeface="Trebuchet MS"/>
                <a:rtl val="0"/>
              </a:rPr>
              <a:t>R</a:t>
            </a:r>
            <a:r>
              <a:rPr lang="en" i="1" u="sng" dirty="0">
                <a:sym typeface="Trebuchet MS"/>
                <a:rtl val="0"/>
              </a:rPr>
              <a:t>eign of the Emperor Charles V</a:t>
            </a:r>
            <a:r>
              <a:rPr lang="en" u="sng" dirty="0">
                <a:sym typeface="Trebuchet MS"/>
                <a:rtl val="0"/>
              </a:rPr>
              <a:t>, Volume </a:t>
            </a:r>
            <a:r>
              <a:rPr lang="en" u="sng" dirty="0">
                <a:rtl val="0"/>
              </a:rPr>
              <a:t>1</a:t>
            </a:r>
            <a:r>
              <a:rPr lang="en" dirty="0">
                <a:latin typeface="Trebuchet MS"/>
                <a:ea typeface="Trebuchet MS"/>
                <a:cs typeface="Trebuchet MS"/>
                <a:sym typeface="Trebuchet MS"/>
                <a:rtl val="0"/>
              </a:rPr>
              <a:t>:</a:t>
            </a:r>
          </a:p>
          <a:p>
            <a:pPr lvl="0">
              <a:spcBef>
                <a:spcPts val="600"/>
              </a:spcBef>
              <a:buClr>
                <a:schemeClr val="dk2"/>
              </a:buClr>
              <a:buSzPct val="25000"/>
              <a:buNone/>
            </a:pPr>
            <a:r>
              <a:rPr lang="en" dirty="0">
                <a:latin typeface="Trebuchet MS"/>
                <a:ea typeface="Trebuchet MS"/>
                <a:cs typeface="Trebuchet MS"/>
                <a:sym typeface="Trebuchet MS"/>
                <a:rtl val="0"/>
              </a:rPr>
              <a:t> “</a:t>
            </a:r>
            <a:r>
              <a:rPr lang="en" dirty="0">
                <a:rtl val="0"/>
              </a:rPr>
              <a:t>The revival of the knowledge and study of the Roman law, co-operated with the causes which I have mentioned, in introducing </a:t>
            </a:r>
            <a:r>
              <a:rPr lang="en" sz="2800" b="1" dirty="0">
                <a:rtl val="0"/>
              </a:rPr>
              <a:t>more just and liberal ideas</a:t>
            </a:r>
            <a:r>
              <a:rPr lang="en" sz="2800" dirty="0">
                <a:rtl val="0"/>
              </a:rPr>
              <a:t> </a:t>
            </a:r>
            <a:r>
              <a:rPr lang="en" dirty="0">
                <a:rtl val="0"/>
              </a:rPr>
              <a:t>concerning the nature of government, and the administration of justice.</a:t>
            </a:r>
            <a:r>
              <a:rPr lang="en" dirty="0">
                <a:latin typeface="Trebuchet MS"/>
                <a:ea typeface="Trebuchet MS"/>
                <a:cs typeface="Trebuchet MS"/>
                <a:sym typeface="Trebuchet MS"/>
                <a:rtl val="0"/>
              </a:rPr>
              <a:t>”</a:t>
            </a:r>
          </a:p>
          <a:p>
            <a:endParaRPr lang="en" dirty="0">
              <a:latin typeface="Trebuchet MS"/>
              <a:ea typeface="Trebuchet MS"/>
              <a:cs typeface="Trebuchet MS"/>
              <a:sym typeface="Trebuchet MS"/>
              <a:rtl val="0"/>
            </a:endParaRPr>
          </a:p>
          <a:p>
            <a:pPr lvl="0">
              <a:spcBef>
                <a:spcPts val="600"/>
              </a:spcBef>
              <a:buClr>
                <a:schemeClr val="dk2"/>
              </a:buClr>
              <a:buSzPct val="25000"/>
              <a:buNone/>
            </a:pPr>
            <a:r>
              <a:rPr lang="en" dirty="0">
                <a:rtl val="0"/>
              </a:rPr>
              <a:t>“Every little community subsisting on its own domestick stock, and satisfied with it, is either unacquainted with the states around it, or at variance with them. Society and manners must be considerably improved, and many provisions must be made for public order and personal security, before a </a:t>
            </a:r>
            <a:r>
              <a:rPr lang="en" sz="2800" b="1" dirty="0">
                <a:rtl val="0"/>
              </a:rPr>
              <a:t>liberal intercourse </a:t>
            </a:r>
            <a:r>
              <a:rPr lang="en" dirty="0">
                <a:rtl val="0"/>
              </a:rPr>
              <a:t>can take place between different nations.”</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29</a:t>
            </a:fld>
            <a:endParaRPr lang="en-US"/>
          </a:p>
        </p:txBody>
      </p:sp>
    </p:spTree>
    <p:extLst>
      <p:ext uri="{BB962C8B-B14F-4D97-AF65-F5344CB8AC3E}">
        <p14:creationId xmlns:p14="http://schemas.microsoft.com/office/powerpoint/2010/main" val="253727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3</a:t>
            </a:fld>
            <a:endParaRPr lang="en-US"/>
          </a:p>
        </p:txBody>
      </p:sp>
      <p:pic>
        <p:nvPicPr>
          <p:cNvPr id="7" name="Content Placeholder 6"/>
          <p:cNvPicPr>
            <a:picLocks noGrp="1" noChangeAspect="1"/>
          </p:cNvPicPr>
          <p:nvPr>
            <p:ph idx="1"/>
          </p:nvPr>
        </p:nvPicPr>
        <p:blipFill>
          <a:blip r:embed="rId2"/>
          <a:srcRect t="-16373" b="-16373"/>
          <a:stretch>
            <a:fillRect/>
          </a:stretch>
        </p:blipFill>
        <p:spPr>
          <a:xfrm>
            <a:off x="733425" y="-328940"/>
            <a:ext cx="7612063" cy="4183063"/>
          </a:xfrm>
        </p:spPr>
      </p:pic>
      <p:pic>
        <p:nvPicPr>
          <p:cNvPr id="8" name="Picture 7"/>
          <p:cNvPicPr>
            <a:picLocks noChangeAspect="1"/>
          </p:cNvPicPr>
          <p:nvPr/>
        </p:nvPicPr>
        <p:blipFill>
          <a:blip r:embed="rId3"/>
          <a:stretch>
            <a:fillRect/>
          </a:stretch>
        </p:blipFill>
        <p:spPr>
          <a:xfrm>
            <a:off x="839070" y="3402540"/>
            <a:ext cx="2418822" cy="3455460"/>
          </a:xfrm>
          <a:prstGeom prst="rect">
            <a:avLst/>
          </a:prstGeom>
        </p:spPr>
      </p:pic>
      <p:pic>
        <p:nvPicPr>
          <p:cNvPr id="9" name="Picture 8"/>
          <p:cNvPicPr>
            <a:picLocks noChangeAspect="1"/>
          </p:cNvPicPr>
          <p:nvPr/>
        </p:nvPicPr>
        <p:blipFill>
          <a:blip r:embed="rId4"/>
          <a:stretch>
            <a:fillRect/>
          </a:stretch>
        </p:blipFill>
        <p:spPr>
          <a:xfrm>
            <a:off x="3632466" y="4104886"/>
            <a:ext cx="4708069" cy="2104364"/>
          </a:xfrm>
          <a:prstGeom prst="rect">
            <a:avLst/>
          </a:prstGeom>
        </p:spPr>
      </p:pic>
    </p:spTree>
    <p:extLst>
      <p:ext uri="{BB962C8B-B14F-4D97-AF65-F5344CB8AC3E}">
        <p14:creationId xmlns:p14="http://schemas.microsoft.com/office/powerpoint/2010/main" val="3385773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Robertson</a:t>
            </a:r>
            <a:endParaRPr lang="en-US" dirty="0"/>
          </a:p>
        </p:txBody>
      </p:sp>
      <p:sp>
        <p:nvSpPr>
          <p:cNvPr id="3" name="Content Placeholder 2"/>
          <p:cNvSpPr>
            <a:spLocks noGrp="1"/>
          </p:cNvSpPr>
          <p:nvPr>
            <p:ph idx="1"/>
          </p:nvPr>
        </p:nvSpPr>
        <p:spPr/>
        <p:txBody>
          <a:bodyPr>
            <a:normAutofit fontScale="62500" lnSpcReduction="20000"/>
          </a:bodyPr>
          <a:lstStyle/>
          <a:p>
            <a:pPr lvl="0" indent="-25401">
              <a:spcBef>
                <a:spcPts val="600"/>
              </a:spcBef>
              <a:buClr>
                <a:schemeClr val="dk2"/>
              </a:buClr>
              <a:buSzPct val="277776"/>
              <a:buNone/>
            </a:pPr>
            <a:r>
              <a:rPr lang="en" dirty="0"/>
              <a:t>“When the manners of the European nations became more gentle, and their</a:t>
            </a:r>
            <a:r>
              <a:rPr lang="en" sz="2800" dirty="0"/>
              <a:t> </a:t>
            </a:r>
            <a:r>
              <a:rPr lang="en" sz="2800" b="1" dirty="0"/>
              <a:t>ideas more liberal</a:t>
            </a:r>
            <a:r>
              <a:rPr lang="en" dirty="0"/>
              <a:t>, slaves who married without their master's consent, were subjected only to a fine.”</a:t>
            </a:r>
          </a:p>
          <a:p>
            <a:endParaRPr lang="en" dirty="0"/>
          </a:p>
          <a:p>
            <a:pPr lvl="0" indent="-25401">
              <a:spcBef>
                <a:spcPts val="600"/>
              </a:spcBef>
              <a:buClr>
                <a:schemeClr val="dk2"/>
              </a:buClr>
              <a:buSzPct val="277776"/>
              <a:buNone/>
            </a:pPr>
            <a:r>
              <a:rPr lang="en" dirty="0"/>
              <a:t>“...but the ideas are singular, and much more</a:t>
            </a:r>
            <a:r>
              <a:rPr lang="en" sz="2800" dirty="0"/>
              <a:t> </a:t>
            </a:r>
            <a:r>
              <a:rPr lang="en" sz="2800" b="1" dirty="0"/>
              <a:t>liberal</a:t>
            </a:r>
            <a:r>
              <a:rPr lang="en" sz="2800" dirty="0"/>
              <a:t> </a:t>
            </a:r>
            <a:r>
              <a:rPr lang="en" dirty="0"/>
              <a:t>and enlarged than one could expect in that age. A popular monarch of Great Britain could hardly address himself to parliament, in terms more favourable to</a:t>
            </a:r>
            <a:r>
              <a:rPr lang="en" sz="2800" dirty="0"/>
              <a:t> </a:t>
            </a:r>
            <a:r>
              <a:rPr lang="en" sz="2800" b="1" dirty="0"/>
              <a:t>publick liberty</a:t>
            </a:r>
            <a:r>
              <a:rPr lang="en" dirty="0"/>
              <a:t>. There occurs in the History of France a striking instance of the progress which the </a:t>
            </a:r>
            <a:r>
              <a:rPr lang="en" sz="2800" b="1" dirty="0"/>
              <a:t>principles of liberty</a:t>
            </a:r>
            <a:r>
              <a:rPr lang="en" sz="2800" dirty="0"/>
              <a:t> </a:t>
            </a:r>
            <a:r>
              <a:rPr lang="en" dirty="0"/>
              <a:t>had made in that kingdom, and of the influence which the deputies of towns had acquired in the States General.”</a:t>
            </a:r>
          </a:p>
          <a:p>
            <a:endParaRPr lang="en" dirty="0"/>
          </a:p>
          <a:p>
            <a:pPr lvl="0" indent="-25401">
              <a:spcBef>
                <a:spcPts val="600"/>
              </a:spcBef>
              <a:buClr>
                <a:schemeClr val="dk2"/>
              </a:buClr>
              <a:buSzPct val="277776"/>
              <a:buNone/>
            </a:pPr>
            <a:r>
              <a:rPr lang="en" dirty="0"/>
              <a:t>“That may have been the case, but these men possessed the confidence of the people ; and the measures which they proposed as the most popular and acceptable, plainly prove that the </a:t>
            </a:r>
            <a:r>
              <a:rPr lang="en" sz="2800" b="1" dirty="0"/>
              <a:t>spirit of liberty</a:t>
            </a:r>
            <a:r>
              <a:rPr lang="en" sz="2800" dirty="0"/>
              <a:t> </a:t>
            </a:r>
            <a:r>
              <a:rPr lang="en" dirty="0"/>
              <a:t>had spread wonderfully, and that the ideas which then prevailed in France concerning government were extremely </a:t>
            </a:r>
            <a:r>
              <a:rPr lang="en" sz="2800" b="1" dirty="0"/>
              <a:t>liberal</a:t>
            </a:r>
            <a:r>
              <a:rPr lang="en" dirty="0"/>
              <a:t>.”</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30</a:t>
            </a:fld>
            <a:endParaRPr lang="en-US"/>
          </a:p>
        </p:txBody>
      </p:sp>
    </p:spTree>
    <p:extLst>
      <p:ext uri="{BB962C8B-B14F-4D97-AF65-F5344CB8AC3E}">
        <p14:creationId xmlns:p14="http://schemas.microsoft.com/office/powerpoint/2010/main" val="1014458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Robertson</a:t>
            </a:r>
            <a:endParaRPr lang="en-US" dirty="0"/>
          </a:p>
        </p:txBody>
      </p:sp>
      <p:sp>
        <p:nvSpPr>
          <p:cNvPr id="3" name="Content Placeholder 2"/>
          <p:cNvSpPr>
            <a:spLocks noGrp="1"/>
          </p:cNvSpPr>
          <p:nvPr>
            <p:ph idx="1"/>
          </p:nvPr>
        </p:nvSpPr>
        <p:spPr/>
        <p:txBody>
          <a:bodyPr>
            <a:normAutofit fontScale="62500" lnSpcReduction="20000"/>
          </a:bodyPr>
          <a:lstStyle/>
          <a:p>
            <a:pPr lvl="0" indent="-25401">
              <a:spcBef>
                <a:spcPts val="600"/>
              </a:spcBef>
              <a:buClr>
                <a:schemeClr val="dk2"/>
              </a:buClr>
              <a:buSzPct val="277776"/>
              <a:buNone/>
            </a:pPr>
            <a:r>
              <a:rPr lang="en" dirty="0"/>
              <a:t>“...the spirit and zeal with which they contended for those liberties and rights without which it is impossible to carry on commerce to advantage. The vigorous efforts of a society </a:t>
            </a:r>
            <a:r>
              <a:rPr lang="en-US" dirty="0"/>
              <a:t>of merchants </a:t>
            </a:r>
            <a:r>
              <a:rPr lang="en" dirty="0"/>
              <a:t>attentive only to commercial objects, could not fail of diffusing over Europe new and more </a:t>
            </a:r>
            <a:r>
              <a:rPr lang="en" sz="2800" b="1" dirty="0"/>
              <a:t>liberal ideas</a:t>
            </a:r>
            <a:r>
              <a:rPr lang="en" sz="2800" dirty="0"/>
              <a:t> </a:t>
            </a:r>
            <a:r>
              <a:rPr lang="en" dirty="0"/>
              <a:t>concerning justice and order whereever they settled.”</a:t>
            </a:r>
          </a:p>
          <a:p>
            <a:pPr lvl="0" indent="-25401">
              <a:spcBef>
                <a:spcPts val="600"/>
              </a:spcBef>
              <a:buClr>
                <a:schemeClr val="dk2"/>
              </a:buClr>
              <a:buSzPct val="277776"/>
              <a:buNone/>
            </a:pPr>
            <a:r>
              <a:rPr lang="en" dirty="0"/>
              <a:t>“The Aragonese were no less solicitous to secure the personal rights of individuals, than to maintain the freedom of the constitution ; and the spirit of their statutes with respect to both was equally </a:t>
            </a:r>
            <a:r>
              <a:rPr lang="en" sz="2800" b="1" dirty="0"/>
              <a:t>liberal</a:t>
            </a:r>
            <a:r>
              <a:rPr lang="en" dirty="0"/>
              <a:t>.”</a:t>
            </a:r>
          </a:p>
          <a:p>
            <a:pPr lvl="0">
              <a:buClr>
                <a:schemeClr val="dk2"/>
              </a:buClr>
              <a:buSzPct val="166666"/>
              <a:buFont typeface="Trebuchet MS"/>
              <a:buChar char="•"/>
            </a:pPr>
            <a:r>
              <a:rPr lang="en" dirty="0"/>
              <a:t> </a:t>
            </a:r>
            <a:r>
              <a:rPr lang="en" u="sng" dirty="0"/>
              <a:t>From a 1776 letter to Smith</a:t>
            </a:r>
            <a:r>
              <a:rPr lang="en" dirty="0"/>
              <a:t>:</a:t>
            </a:r>
          </a:p>
          <a:p>
            <a:pPr lvl="0" indent="0">
              <a:buClr>
                <a:schemeClr val="dk2"/>
              </a:buClr>
              <a:buSzPct val="25000"/>
              <a:buNone/>
            </a:pPr>
            <a:r>
              <a:rPr lang="en" dirty="0"/>
              <a:t>“You have formed into a regular and consistent system one of the most intricate and important parts of political science, and if the English be capable of extending their ideas beyond the narrow and</a:t>
            </a:r>
            <a:r>
              <a:rPr lang="en" sz="2800" dirty="0"/>
              <a:t> </a:t>
            </a:r>
            <a:r>
              <a:rPr lang="en" sz="2800" b="1" dirty="0"/>
              <a:t>illiberal</a:t>
            </a:r>
            <a:r>
              <a:rPr lang="en" sz="2800" dirty="0"/>
              <a:t> </a:t>
            </a:r>
            <a:r>
              <a:rPr lang="en" dirty="0"/>
              <a:t>arrangements introduced by the mercantile supporters of Revolution principles, and countenanced by Locke and some of their favourite writers, I should think your Book will occasion a total change in several important articles both in police and finance. ...many of your observations concerning the Colonies are of capital importance to me. I shall often follow you as my Guide and instructor.”</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31</a:t>
            </a:fld>
            <a:endParaRPr lang="en-US"/>
          </a:p>
        </p:txBody>
      </p:sp>
    </p:spTree>
    <p:extLst>
      <p:ext uri="{BB962C8B-B14F-4D97-AF65-F5344CB8AC3E}">
        <p14:creationId xmlns:p14="http://schemas.microsoft.com/office/powerpoint/2010/main" val="203818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Robertson</a:t>
            </a:r>
            <a:endParaRPr lang="en-US" dirty="0"/>
          </a:p>
        </p:txBody>
      </p:sp>
      <p:sp>
        <p:nvSpPr>
          <p:cNvPr id="3" name="Content Placeholder 2"/>
          <p:cNvSpPr>
            <a:spLocks noGrp="1"/>
          </p:cNvSpPr>
          <p:nvPr>
            <p:ph idx="1"/>
          </p:nvPr>
        </p:nvSpPr>
        <p:spPr/>
        <p:txBody>
          <a:bodyPr>
            <a:normAutofit fontScale="85000" lnSpcReduction="20000"/>
          </a:bodyPr>
          <a:lstStyle/>
          <a:p>
            <a:pPr lvl="0">
              <a:spcBef>
                <a:spcPts val="600"/>
              </a:spcBef>
              <a:buClr>
                <a:schemeClr val="dk2"/>
              </a:buClr>
              <a:buSzPct val="25000"/>
              <a:buNone/>
            </a:pPr>
            <a:r>
              <a:rPr lang="en" dirty="0">
                <a:solidFill>
                  <a:srgbClr val="FFFFFF"/>
                </a:solidFill>
                <a:latin typeface="Trebuchet MS"/>
                <a:ea typeface="Trebuchet MS"/>
                <a:cs typeface="Trebuchet MS"/>
                <a:sym typeface="Trebuchet MS"/>
                <a:rtl val="0"/>
              </a:rPr>
              <a:t>A year later in 1777, Robertson published his </a:t>
            </a:r>
            <a:r>
              <a:rPr lang="en" i="1" dirty="0">
                <a:solidFill>
                  <a:srgbClr val="FFFFFF"/>
                </a:solidFill>
                <a:latin typeface="Trebuchet MS"/>
                <a:ea typeface="Trebuchet MS"/>
                <a:cs typeface="Trebuchet MS"/>
                <a:sym typeface="Trebuchet MS"/>
                <a:rtl val="0"/>
              </a:rPr>
              <a:t>History of the Discovery and Settlement of America</a:t>
            </a:r>
            <a:r>
              <a:rPr lang="en" dirty="0">
                <a:solidFill>
                  <a:srgbClr val="FFFFFF"/>
                </a:solidFill>
                <a:latin typeface="Trebuchet MS"/>
                <a:ea typeface="Trebuchet MS"/>
                <a:cs typeface="Trebuchet MS"/>
                <a:sym typeface="Trebuchet MS"/>
                <a:rtl val="0"/>
              </a:rPr>
              <a:t>, in which he wrote:</a:t>
            </a:r>
          </a:p>
          <a:p>
            <a:pPr lvl="0">
              <a:spcBef>
                <a:spcPts val="600"/>
              </a:spcBef>
              <a:buClr>
                <a:schemeClr val="dk2"/>
              </a:buClr>
              <a:buSzPct val="25000"/>
              <a:buNone/>
            </a:pPr>
            <a:r>
              <a:rPr lang="en-US" dirty="0" smtClean="0">
                <a:solidFill>
                  <a:srgbClr val="FFFFFF"/>
                </a:solidFill>
                <a:latin typeface="Trebuchet MS"/>
                <a:ea typeface="Trebuchet MS"/>
                <a:cs typeface="Trebuchet MS"/>
                <a:sym typeface="Trebuchet MS"/>
                <a:rtl val="0"/>
              </a:rPr>
              <a:t>	</a:t>
            </a:r>
          </a:p>
          <a:p>
            <a:pPr lvl="0">
              <a:spcBef>
                <a:spcPts val="600"/>
              </a:spcBef>
              <a:buClr>
                <a:schemeClr val="dk2"/>
              </a:buClr>
              <a:buSzPct val="25000"/>
              <a:buNone/>
            </a:pPr>
            <a:r>
              <a:rPr lang="en-US" dirty="0">
                <a:solidFill>
                  <a:srgbClr val="FFFFFF"/>
                </a:solidFill>
                <a:latin typeface="Trebuchet MS"/>
                <a:ea typeface="Trebuchet MS"/>
                <a:cs typeface="Trebuchet MS"/>
                <a:sym typeface="Trebuchet MS"/>
                <a:rtl val="0"/>
              </a:rPr>
              <a:t>	</a:t>
            </a:r>
            <a:r>
              <a:rPr lang="en" dirty="0" smtClean="0">
                <a:solidFill>
                  <a:srgbClr val="FFFFFF"/>
                </a:solidFill>
                <a:latin typeface="Trebuchet MS"/>
                <a:ea typeface="Trebuchet MS"/>
                <a:cs typeface="Trebuchet MS"/>
                <a:sym typeface="Trebuchet MS"/>
                <a:rtl val="0"/>
              </a:rPr>
              <a:t>"</a:t>
            </a:r>
            <a:r>
              <a:rPr lang="en" dirty="0">
                <a:solidFill>
                  <a:srgbClr val="FFFFFF"/>
                </a:solidFill>
                <a:latin typeface="Trebuchet MS"/>
                <a:ea typeface="Trebuchet MS"/>
                <a:cs typeface="Trebuchet MS"/>
                <a:sym typeface="Trebuchet MS"/>
                <a:rtl val="0"/>
              </a:rPr>
              <a:t>What may be the effects of opening this communication between countries destined by their situation for reciprocal intercourse cannot yet be determined by experience. They can hardly fail of being beneficial and extensive. The motives for granting this permission are manifestly no less laudable than the </a:t>
            </a:r>
            <a:r>
              <a:rPr lang="en" sz="2800" b="1" dirty="0">
                <a:solidFill>
                  <a:srgbClr val="FFFFFF"/>
                </a:solidFill>
                <a:latin typeface="Trebuchet MS"/>
                <a:ea typeface="Trebuchet MS"/>
                <a:cs typeface="Trebuchet MS"/>
                <a:sym typeface="Trebuchet MS"/>
                <a:rtl val="0"/>
              </a:rPr>
              <a:t>principle on which it is founded is liberal</a:t>
            </a:r>
            <a:r>
              <a:rPr lang="en" dirty="0">
                <a:solidFill>
                  <a:srgbClr val="FFFFFF"/>
                </a:solidFill>
                <a:latin typeface="Trebuchet MS"/>
                <a:ea typeface="Trebuchet MS"/>
                <a:cs typeface="Trebuchet MS"/>
                <a:sym typeface="Trebuchet MS"/>
                <a:rtl val="0"/>
              </a:rPr>
              <a:t>; and both discover the progress of a spirit in Spain, far elevated above the narrow prejudices and maxims on which her system for regulating the trade and conducting the government of her colonies was originally founded. ...The nation has adopted more </a:t>
            </a:r>
            <a:r>
              <a:rPr lang="en" b="1" dirty="0">
                <a:solidFill>
                  <a:srgbClr val="FFFFFF"/>
                </a:solidFill>
                <a:latin typeface="Trebuchet MS"/>
                <a:ea typeface="Trebuchet MS"/>
                <a:cs typeface="Trebuchet MS"/>
                <a:sym typeface="Trebuchet MS"/>
                <a:rtl val="0"/>
              </a:rPr>
              <a:t>liberal ideas</a:t>
            </a:r>
            <a:r>
              <a:rPr lang="en" dirty="0">
                <a:solidFill>
                  <a:srgbClr val="FFFFFF"/>
                </a:solidFill>
                <a:latin typeface="Trebuchet MS"/>
                <a:ea typeface="Trebuchet MS"/>
                <a:cs typeface="Trebuchet MS"/>
                <a:sym typeface="Trebuchet MS"/>
                <a:rtl val="0"/>
              </a:rPr>
              <a:t>, not only with respect to commerce, but domestic policy."</a:t>
            </a:r>
          </a:p>
          <a:p>
            <a:pPr marL="0" indent="0">
              <a:buNone/>
            </a:pPr>
            <a:endParaRPr lang="en-US"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32</a:t>
            </a:fld>
            <a:endParaRPr lang="en-US"/>
          </a:p>
        </p:txBody>
      </p:sp>
    </p:spTree>
    <p:extLst>
      <p:ext uri="{BB962C8B-B14F-4D97-AF65-F5344CB8AC3E}">
        <p14:creationId xmlns:p14="http://schemas.microsoft.com/office/powerpoint/2010/main" val="246770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WN passages: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t>
            </a:r>
            <a:r>
              <a:rPr lang="en-US" sz="2800" b="1" dirty="0"/>
              <a:t>Were all nations to follow the liberal system</a:t>
            </a:r>
            <a:r>
              <a:rPr lang="en-US" b="1" dirty="0"/>
              <a:t> </a:t>
            </a:r>
            <a:r>
              <a:rPr lang="en-US" dirty="0"/>
              <a:t>of free exportation and free importation, the different states into which a great continent was divided would so far resemble the different provinces of a great empire. As among the different provinces of a great empire the freedom of the inland trade appears, both from reason and experience, not only the best palliative of a dearth, but the most effectual preventative of a famine; so would the freedom of the exportation and importation trade be among the different states into which a great continent was divided. The larger the continent, the easier the communication through all the different parts of it, both by land and by water, the less would any one particular part of it ever be exposed to either of these calamities, the scarcity of any one country being more likely to be relieved by the plenty of some other. </a:t>
            </a:r>
            <a:r>
              <a:rPr lang="en-US" b="1" dirty="0"/>
              <a:t>But very few countries have entirely adopted this </a:t>
            </a:r>
            <a:r>
              <a:rPr lang="en-US" sz="2800" b="1" dirty="0"/>
              <a:t>liberal system</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33</a:t>
            </a:fld>
            <a:endParaRPr lang="en-US"/>
          </a:p>
        </p:txBody>
      </p:sp>
    </p:spTree>
    <p:extLst>
      <p:ext uri="{BB962C8B-B14F-4D97-AF65-F5344CB8AC3E}">
        <p14:creationId xmlns:p14="http://schemas.microsoft.com/office/powerpoint/2010/main" val="4040224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WN passages</a:t>
            </a:r>
            <a:endParaRPr lang="en-US" dirty="0"/>
          </a:p>
        </p:txBody>
      </p:sp>
      <p:sp>
        <p:nvSpPr>
          <p:cNvPr id="3" name="Content Placeholder 2"/>
          <p:cNvSpPr>
            <a:spLocks noGrp="1"/>
          </p:cNvSpPr>
          <p:nvPr>
            <p:ph idx="1"/>
          </p:nvPr>
        </p:nvSpPr>
        <p:spPr/>
        <p:txBody>
          <a:bodyPr>
            <a:normAutofit/>
          </a:bodyPr>
          <a:lstStyle/>
          <a:p>
            <a:pPr lvl="0">
              <a:spcBef>
                <a:spcPts val="600"/>
              </a:spcBef>
              <a:buClr>
                <a:schemeClr val="dk2"/>
              </a:buClr>
              <a:buSzPct val="25000"/>
              <a:buNone/>
            </a:pPr>
            <a:r>
              <a:rPr lang="en" dirty="0">
                <a:solidFill>
                  <a:srgbClr val="FFFFFF"/>
                </a:solidFill>
                <a:latin typeface="Trebuchet MS"/>
                <a:ea typeface="Trebuchet MS"/>
                <a:cs typeface="Trebuchet MS"/>
                <a:sym typeface="Trebuchet MS"/>
                <a:rtl val="0"/>
              </a:rPr>
              <a:t>“The industry and commerce of a great country he [Mr. Colbert, the famous minister of L</a:t>
            </a:r>
            <a:r>
              <a:rPr lang="en-US" dirty="0" err="1">
                <a:solidFill>
                  <a:srgbClr val="FFFFFF"/>
                </a:solidFill>
                <a:latin typeface="Trebuchet MS"/>
                <a:ea typeface="Trebuchet MS"/>
                <a:cs typeface="Trebuchet MS"/>
                <a:sym typeface="Trebuchet MS"/>
                <a:rtl val="0"/>
              </a:rPr>
              <a:t>oui</a:t>
            </a:r>
            <a:r>
              <a:rPr lang="en" dirty="0">
                <a:solidFill>
                  <a:srgbClr val="FFFFFF"/>
                </a:solidFill>
                <a:latin typeface="Trebuchet MS"/>
                <a:ea typeface="Trebuchet MS"/>
                <a:cs typeface="Trebuchet MS"/>
                <a:sym typeface="Trebuchet MS"/>
                <a:rtl val="0"/>
              </a:rPr>
              <a:t>s XIV] endeavoured to regulate upon the same model as the departments of a publick office; and instead of allowing every man to pursue his own interest his own way, upon </a:t>
            </a:r>
            <a:r>
              <a:rPr lang="en" sz="2800" b="1" dirty="0">
                <a:solidFill>
                  <a:srgbClr val="FFFFFF"/>
                </a:solidFill>
                <a:latin typeface="Trebuchet MS"/>
                <a:ea typeface="Trebuchet MS"/>
                <a:cs typeface="Trebuchet MS"/>
                <a:sym typeface="Trebuchet MS"/>
                <a:rtl val="0"/>
              </a:rPr>
              <a:t>the liberal plan of equality, liberty and justice</a:t>
            </a:r>
            <a:r>
              <a:rPr lang="en" dirty="0">
                <a:solidFill>
                  <a:srgbClr val="FFFFFF"/>
                </a:solidFill>
                <a:latin typeface="Trebuchet MS"/>
                <a:ea typeface="Trebuchet MS"/>
                <a:cs typeface="Trebuchet MS"/>
                <a:sym typeface="Trebuchet MS"/>
                <a:rtl val="0"/>
              </a:rPr>
              <a:t>, he bestowed upon certain branches of industry extraordinary privileges, while he laid others under as extraordinary restraints.”</a:t>
            </a:r>
          </a:p>
          <a:p>
            <a:pPr marL="0" indent="0">
              <a:buNone/>
            </a:pPr>
            <a:endParaRPr lang="en-US"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34</a:t>
            </a:fld>
            <a:endParaRPr lang="en-US"/>
          </a:p>
        </p:txBody>
      </p:sp>
    </p:spTree>
    <p:extLst>
      <p:ext uri="{BB962C8B-B14F-4D97-AF65-F5344CB8AC3E}">
        <p14:creationId xmlns:p14="http://schemas.microsoft.com/office/powerpoint/2010/main" val="51791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WN passages</a:t>
            </a:r>
            <a:endParaRPr lang="en-US" dirty="0"/>
          </a:p>
        </p:txBody>
      </p:sp>
      <p:sp>
        <p:nvSpPr>
          <p:cNvPr id="3" name="Content Placeholder 2"/>
          <p:cNvSpPr>
            <a:spLocks noGrp="1"/>
          </p:cNvSpPr>
          <p:nvPr>
            <p:ph idx="1"/>
          </p:nvPr>
        </p:nvSpPr>
        <p:spPr/>
        <p:txBody>
          <a:bodyPr>
            <a:normAutofit/>
          </a:bodyPr>
          <a:lstStyle/>
          <a:p>
            <a:pPr lvl="0">
              <a:spcBef>
                <a:spcPts val="600"/>
              </a:spcBef>
              <a:buClr>
                <a:schemeClr val="dk2"/>
              </a:buClr>
              <a:buSzPct val="25000"/>
              <a:buNone/>
            </a:pPr>
            <a:r>
              <a:rPr lang="en-US" dirty="0" smtClean="0">
                <a:solidFill>
                  <a:srgbClr val="FFFFFF"/>
                </a:solidFill>
                <a:latin typeface="Trebuchet MS"/>
                <a:ea typeface="Trebuchet MS"/>
                <a:cs typeface="Trebuchet MS"/>
                <a:sym typeface="Trebuchet MS"/>
                <a:rtl val="0"/>
              </a:rPr>
              <a:t>On </a:t>
            </a:r>
            <a:r>
              <a:rPr lang="en-US" dirty="0">
                <a:solidFill>
                  <a:srgbClr val="FFFFFF"/>
                </a:solidFill>
                <a:latin typeface="Trebuchet MS"/>
                <a:ea typeface="Trebuchet MS"/>
                <a:cs typeface="Trebuchet MS"/>
                <a:sym typeface="Trebuchet MS"/>
                <a:rtl val="0"/>
              </a:rPr>
              <a:t>the system of the </a:t>
            </a:r>
            <a:r>
              <a:rPr lang="en-US" dirty="0" err="1">
                <a:solidFill>
                  <a:srgbClr val="FFFFFF"/>
                </a:solidFill>
                <a:latin typeface="Trebuchet MS"/>
                <a:ea typeface="Trebuchet MS"/>
                <a:cs typeface="Trebuchet MS"/>
                <a:sym typeface="Trebuchet MS"/>
                <a:rtl val="0"/>
              </a:rPr>
              <a:t>Physiocrats</a:t>
            </a:r>
            <a:r>
              <a:rPr lang="en-US" dirty="0">
                <a:solidFill>
                  <a:srgbClr val="FFFFFF"/>
                </a:solidFill>
                <a:latin typeface="Trebuchet MS"/>
                <a:ea typeface="Trebuchet MS"/>
                <a:cs typeface="Trebuchet MS"/>
                <a:sym typeface="Trebuchet MS"/>
                <a:rtl val="0"/>
              </a:rPr>
              <a:t>: </a:t>
            </a:r>
            <a:r>
              <a:rPr lang="en" dirty="0">
                <a:solidFill>
                  <a:srgbClr val="FFFFFF"/>
                </a:solidFill>
                <a:latin typeface="Trebuchet MS"/>
                <a:ea typeface="Trebuchet MS"/>
                <a:cs typeface="Trebuchet MS"/>
                <a:sym typeface="Trebuchet MS"/>
                <a:rtl val="0"/>
              </a:rPr>
              <a:t>“According to this </a:t>
            </a:r>
            <a:r>
              <a:rPr lang="en" sz="2800" b="1" dirty="0">
                <a:solidFill>
                  <a:srgbClr val="FFFFFF"/>
                </a:solidFill>
                <a:latin typeface="Trebuchet MS"/>
                <a:ea typeface="Trebuchet MS"/>
                <a:cs typeface="Trebuchet MS"/>
                <a:sym typeface="Trebuchet MS"/>
                <a:rtl val="0"/>
              </a:rPr>
              <a:t>liberal and generous system</a:t>
            </a:r>
            <a:r>
              <a:rPr lang="en" dirty="0">
                <a:solidFill>
                  <a:srgbClr val="FFFFFF"/>
                </a:solidFill>
                <a:latin typeface="Trebuchet MS"/>
                <a:ea typeface="Trebuchet MS"/>
                <a:cs typeface="Trebuchet MS"/>
                <a:sym typeface="Trebuchet MS"/>
                <a:rtl val="0"/>
              </a:rPr>
              <a:t>, therefore, the most advantageous method in which a landed nation can raise up artificers, manufacturers and merchants of its own, is to grant the most perfect freedom of trade to the artificers, manufacturers and merchants of all other nations.”</a:t>
            </a:r>
          </a:p>
          <a:p>
            <a:pPr marL="0" indent="0">
              <a:buNone/>
            </a:pPr>
            <a:endParaRPr lang="en-US"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35</a:t>
            </a:fld>
            <a:endParaRPr lang="en-US"/>
          </a:p>
        </p:txBody>
      </p:sp>
    </p:spTree>
    <p:extLst>
      <p:ext uri="{BB962C8B-B14F-4D97-AF65-F5344CB8AC3E}">
        <p14:creationId xmlns:p14="http://schemas.microsoft.com/office/powerpoint/2010/main" val="115026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WN passages</a:t>
            </a:r>
            <a:endParaRPr lang="en-US" dirty="0"/>
          </a:p>
        </p:txBody>
      </p:sp>
      <p:sp>
        <p:nvSpPr>
          <p:cNvPr id="3" name="Content Placeholder 2"/>
          <p:cNvSpPr>
            <a:spLocks noGrp="1"/>
          </p:cNvSpPr>
          <p:nvPr>
            <p:ph idx="1"/>
          </p:nvPr>
        </p:nvSpPr>
        <p:spPr/>
        <p:txBody>
          <a:bodyPr>
            <a:normAutofit fontScale="85000" lnSpcReduction="20000"/>
          </a:bodyPr>
          <a:lstStyle/>
          <a:p>
            <a:pPr lvl="0">
              <a:spcBef>
                <a:spcPts val="600"/>
              </a:spcBef>
              <a:buClr>
                <a:schemeClr val="dk2"/>
              </a:buClr>
              <a:buSzPct val="25000"/>
              <a:buNone/>
            </a:pPr>
            <a:r>
              <a:rPr lang="en" dirty="0">
                <a:solidFill>
                  <a:srgbClr val="FFFFFF"/>
                </a:solidFill>
                <a:latin typeface="Trebuchet MS"/>
                <a:ea typeface="Trebuchet MS"/>
                <a:cs typeface="Trebuchet MS"/>
                <a:sym typeface="Trebuchet MS"/>
                <a:rtl val="0"/>
              </a:rPr>
              <a:t>“...in representing the wealth of nations as consisting, not in the unconsumable riches of money, but in the consumable goods annually reproduced by the labour of the society; and in representing perfect liberty as the only effectual expedient for rendering this annual reproduction the greatest possible, </a:t>
            </a:r>
            <a:r>
              <a:rPr lang="en" sz="2800" b="1" dirty="0">
                <a:solidFill>
                  <a:srgbClr val="FFFFFF"/>
                </a:solidFill>
                <a:latin typeface="Trebuchet MS"/>
                <a:ea typeface="Trebuchet MS"/>
                <a:cs typeface="Trebuchet MS"/>
                <a:sym typeface="Trebuchet MS"/>
                <a:rtl val="0"/>
              </a:rPr>
              <a:t>its</a:t>
            </a:r>
            <a:r>
              <a:rPr lang="en" sz="2800" dirty="0">
                <a:solidFill>
                  <a:srgbClr val="FFFFFF"/>
                </a:solidFill>
                <a:latin typeface="Trebuchet MS"/>
                <a:ea typeface="Trebuchet MS"/>
                <a:cs typeface="Trebuchet MS"/>
                <a:sym typeface="Trebuchet MS"/>
                <a:rtl val="0"/>
              </a:rPr>
              <a:t> </a:t>
            </a:r>
            <a:r>
              <a:rPr lang="en" sz="2800" b="1" dirty="0">
                <a:solidFill>
                  <a:srgbClr val="FFFFFF"/>
                </a:solidFill>
                <a:latin typeface="Trebuchet MS"/>
                <a:ea typeface="Trebuchet MS"/>
                <a:cs typeface="Trebuchet MS"/>
                <a:sym typeface="Trebuchet MS"/>
                <a:rtl val="0"/>
              </a:rPr>
              <a:t>doctrine seems to be in every respect as just as it is generous and</a:t>
            </a:r>
            <a:r>
              <a:rPr lang="en" sz="2800" dirty="0">
                <a:solidFill>
                  <a:srgbClr val="FFFFFF"/>
                </a:solidFill>
                <a:latin typeface="Trebuchet MS"/>
                <a:ea typeface="Trebuchet MS"/>
                <a:cs typeface="Trebuchet MS"/>
                <a:sym typeface="Trebuchet MS"/>
                <a:rtl val="0"/>
              </a:rPr>
              <a:t> </a:t>
            </a:r>
            <a:r>
              <a:rPr lang="en" sz="2800" b="1" dirty="0">
                <a:solidFill>
                  <a:srgbClr val="FFFFFF"/>
                </a:solidFill>
                <a:latin typeface="Trebuchet MS"/>
                <a:ea typeface="Trebuchet MS"/>
                <a:cs typeface="Trebuchet MS"/>
                <a:sym typeface="Trebuchet MS"/>
                <a:rtl val="0"/>
              </a:rPr>
              <a:t>liberal</a:t>
            </a:r>
            <a:r>
              <a:rPr lang="en" sz="2800" dirty="0">
                <a:solidFill>
                  <a:srgbClr val="FFFFFF"/>
                </a:solidFill>
                <a:latin typeface="Trebuchet MS"/>
                <a:ea typeface="Trebuchet MS"/>
                <a:cs typeface="Trebuchet MS"/>
                <a:sym typeface="Trebuchet MS"/>
                <a:rtl val="0"/>
              </a:rPr>
              <a:t>.</a:t>
            </a:r>
            <a:r>
              <a:rPr lang="en" dirty="0">
                <a:solidFill>
                  <a:srgbClr val="FFFFFF"/>
                </a:solidFill>
                <a:latin typeface="Trebuchet MS"/>
                <a:ea typeface="Trebuchet MS"/>
                <a:cs typeface="Trebuchet MS"/>
                <a:sym typeface="Trebuchet MS"/>
                <a:rtl val="0"/>
              </a:rPr>
              <a:t>”</a:t>
            </a:r>
          </a:p>
          <a:p>
            <a:pPr lvl="0">
              <a:spcBef>
                <a:spcPts val="600"/>
              </a:spcBef>
              <a:buClr>
                <a:schemeClr val="dk2"/>
              </a:buClr>
              <a:buSzPct val="25000"/>
              <a:buNone/>
            </a:pPr>
            <a:r>
              <a:rPr lang="en" sz="1200" dirty="0">
                <a:solidFill>
                  <a:srgbClr val="FFFFFF"/>
                </a:solidFill>
                <a:latin typeface="Trebuchet MS"/>
                <a:ea typeface="Trebuchet MS"/>
                <a:cs typeface="Trebuchet MS"/>
                <a:sym typeface="Trebuchet MS"/>
                <a:rtl val="0"/>
              </a:rPr>
              <a:t> </a:t>
            </a:r>
          </a:p>
          <a:p>
            <a:pPr lvl="0">
              <a:spcBef>
                <a:spcPts val="600"/>
              </a:spcBef>
              <a:buClr>
                <a:schemeClr val="dk2"/>
              </a:buClr>
              <a:buSzPct val="25000"/>
              <a:buNone/>
            </a:pPr>
            <a:r>
              <a:rPr lang="en" dirty="0">
                <a:solidFill>
                  <a:srgbClr val="FFFFFF"/>
                </a:solidFill>
                <a:latin typeface="Trebuchet MS"/>
                <a:ea typeface="Trebuchet MS"/>
                <a:cs typeface="Trebuchet MS"/>
                <a:sym typeface="Trebuchet MS"/>
                <a:rtl val="0"/>
              </a:rPr>
              <a:t>“That in every profession the fortune of every individual should depend as much as possible upon his merit, and as little as possible upon his privilege, is certainly for the interest of the public. It is even for the interest of every particular profession, which can never so effectually support the general merit and real honour of the greater part of those who exercise it, as by resting on such </a:t>
            </a:r>
            <a:r>
              <a:rPr lang="en" sz="2800" b="1" dirty="0">
                <a:solidFill>
                  <a:srgbClr val="FFFFFF"/>
                </a:solidFill>
                <a:latin typeface="Trebuchet MS"/>
                <a:ea typeface="Trebuchet MS"/>
                <a:cs typeface="Trebuchet MS"/>
                <a:sym typeface="Trebuchet MS"/>
                <a:rtl val="0"/>
              </a:rPr>
              <a:t>liberal principles</a:t>
            </a:r>
            <a:r>
              <a:rPr lang="en" dirty="0">
                <a:solidFill>
                  <a:srgbClr val="FFFFFF"/>
                </a:solidFill>
                <a:latin typeface="Trebuchet MS"/>
                <a:ea typeface="Trebuchet MS"/>
                <a:cs typeface="Trebuchet MS"/>
                <a:sym typeface="Trebuchet MS"/>
                <a:rtl val="0"/>
              </a:rPr>
              <a:t>.”</a:t>
            </a:r>
          </a:p>
          <a:p>
            <a:pPr marL="0" indent="0">
              <a:buNone/>
            </a:pPr>
            <a:endParaRPr lang="en-US"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36</a:t>
            </a:fld>
            <a:endParaRPr lang="en-US"/>
          </a:p>
        </p:txBody>
      </p:sp>
    </p:spTree>
    <p:extLst>
      <p:ext uri="{BB962C8B-B14F-4D97-AF65-F5344CB8AC3E}">
        <p14:creationId xmlns:p14="http://schemas.microsoft.com/office/powerpoint/2010/main" val="4270163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WN passages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 [T]he principal attributes of </a:t>
            </a:r>
            <a:r>
              <a:rPr lang="en-US" dirty="0" err="1"/>
              <a:t>villanage</a:t>
            </a:r>
            <a:r>
              <a:rPr lang="en-US" dirty="0"/>
              <a:t> and slavery being thus taken away from them [that is, the burghers/townspeople living in the towns treated by the sovereign as Smith describes] they now, at least, became </a:t>
            </a:r>
            <a:r>
              <a:rPr lang="en-US" u="sng" dirty="0"/>
              <a:t>really free in our present sense of the word Freedom </a:t>
            </a:r>
            <a:r>
              <a:rPr lang="en-US" dirty="0"/>
              <a:t>… [I]n this manner [the sovereigns of all the different countries of Europe] voluntarily erected a sort of independent </a:t>
            </a:r>
            <a:r>
              <a:rPr lang="en-US" dirty="0" err="1"/>
              <a:t>republicks</a:t>
            </a:r>
            <a:r>
              <a:rPr lang="en-US" dirty="0"/>
              <a:t> in the heart of their own dominions. … The princes who lived upon the worst terms with their barons, seem accordingly to have been the most </a:t>
            </a:r>
            <a:r>
              <a:rPr lang="en-US" b="1" dirty="0"/>
              <a:t>liberal</a:t>
            </a:r>
            <a:r>
              <a:rPr lang="en-US" dirty="0"/>
              <a:t> in grants of this  kind to their burghs.” </a:t>
            </a:r>
            <a:r>
              <a:rPr lang="en-US" sz="1100" dirty="0"/>
              <a:t>(400-402)</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37</a:t>
            </a:fld>
            <a:endParaRPr lang="en-US"/>
          </a:p>
        </p:txBody>
      </p:sp>
    </p:spTree>
    <p:extLst>
      <p:ext uri="{BB962C8B-B14F-4D97-AF65-F5344CB8AC3E}">
        <p14:creationId xmlns:p14="http://schemas.microsoft.com/office/powerpoint/2010/main" val="242004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WN passages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“But though the policy of Great Britain with regard to the trade of her colonies has been dictated by the same mercantile spirit as that of other nations, it has, however, upon the whole, been less </a:t>
            </a:r>
            <a:r>
              <a:rPr lang="en-US" b="1" dirty="0"/>
              <a:t>illiberal and oppressive </a:t>
            </a:r>
            <a:r>
              <a:rPr lang="en-US" dirty="0"/>
              <a:t>than that of any of them</a:t>
            </a:r>
            <a:r>
              <a:rPr lang="en-US" dirty="0" smtClean="0"/>
              <a:t>.”</a:t>
            </a:r>
          </a:p>
          <a:p>
            <a:pPr marL="0" indent="0">
              <a:buNone/>
            </a:pPr>
            <a:r>
              <a:rPr lang="en-US" dirty="0" smtClean="0"/>
              <a:t>“In the different ways in which this monopoly has been exercised, consists one of the most essential differences in the policy of the different European nations with regard to their colonies. The best of them all, that of England, is only somewhat less</a:t>
            </a:r>
            <a:r>
              <a:rPr lang="en-US" b="1" dirty="0" smtClean="0"/>
              <a:t> illiberal and oppressive </a:t>
            </a:r>
            <a:r>
              <a:rPr lang="en-US" dirty="0" smtClean="0"/>
              <a:t>than that of any of the rest.”</a:t>
            </a:r>
          </a:p>
        </p:txBody>
      </p:sp>
      <p:sp>
        <p:nvSpPr>
          <p:cNvPr id="4" name="Slide Number Placeholder 3"/>
          <p:cNvSpPr>
            <a:spLocks noGrp="1"/>
          </p:cNvSpPr>
          <p:nvPr>
            <p:ph type="sldNum" sz="quarter" idx="12"/>
          </p:nvPr>
        </p:nvSpPr>
        <p:spPr/>
        <p:txBody>
          <a:bodyPr/>
          <a:lstStyle/>
          <a:p>
            <a:fld id="{459A5F39-4CE7-434C-A5CB-50A363451602}" type="slidenum">
              <a:rPr lang="en-US" smtClean="0"/>
              <a:t>38</a:t>
            </a:fld>
            <a:endParaRPr lang="en-US"/>
          </a:p>
        </p:txBody>
      </p:sp>
    </p:spTree>
    <p:extLst>
      <p:ext uri="{BB962C8B-B14F-4D97-AF65-F5344CB8AC3E}">
        <p14:creationId xmlns:p14="http://schemas.microsoft.com/office/powerpoint/2010/main" val="1775925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a:t>
            </a:r>
            <a:r>
              <a:rPr lang="en-US" i="1" dirty="0" smtClean="0"/>
              <a:t>iberal</a:t>
            </a:r>
            <a:r>
              <a:rPr lang="en-US" dirty="0" smtClean="0"/>
              <a:t> in British Officialdom</a:t>
            </a:r>
            <a:endParaRPr lang="en-US" dirty="0"/>
          </a:p>
        </p:txBody>
      </p:sp>
      <p:sp>
        <p:nvSpPr>
          <p:cNvPr id="3" name="Content Placeholder 2"/>
          <p:cNvSpPr>
            <a:spLocks noGrp="1"/>
          </p:cNvSpPr>
          <p:nvPr>
            <p:ph idx="1"/>
          </p:nvPr>
        </p:nvSpPr>
        <p:spPr/>
        <p:txBody>
          <a:bodyPr/>
          <a:lstStyle/>
          <a:p>
            <a:pPr indent="-274320"/>
            <a:r>
              <a:rPr lang="en-US" dirty="0"/>
              <a:t>King George III’s Speech opening 3</a:t>
            </a:r>
            <a:r>
              <a:rPr lang="en-US" baseline="30000" dirty="0"/>
              <a:t>rd</a:t>
            </a:r>
            <a:r>
              <a:rPr lang="en-US" dirty="0"/>
              <a:t> session of Parliament in 1782: “The </a:t>
            </a:r>
            <a:r>
              <a:rPr lang="en-US" b="1" dirty="0"/>
              <a:t>liberal</a:t>
            </a:r>
            <a:r>
              <a:rPr lang="en-US" dirty="0"/>
              <a:t> principles …”</a:t>
            </a:r>
          </a:p>
          <a:p>
            <a:pPr indent="-274320"/>
            <a:r>
              <a:rPr lang="en-US" dirty="0"/>
              <a:t>Henry Mackenzie in Parliament 1784: “the same </a:t>
            </a:r>
            <a:r>
              <a:rPr lang="en-US" b="1" dirty="0"/>
              <a:t>liberal</a:t>
            </a:r>
            <a:r>
              <a:rPr lang="en-US" dirty="0"/>
              <a:t> principle”</a:t>
            </a:r>
          </a:p>
          <a:p>
            <a:pPr indent="-274320"/>
            <a:r>
              <a:rPr lang="en-US" i="1" dirty="0"/>
              <a:t>Many more </a:t>
            </a:r>
            <a:r>
              <a:rPr lang="en-US" dirty="0"/>
              <a:t>found in </a:t>
            </a:r>
            <a:r>
              <a:rPr lang="en-US" i="1" dirty="0">
                <a:hlinkClick r:id="rId2"/>
              </a:rPr>
              <a:t>Parliamentary History of England … to the Year 1803</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39</a:t>
            </a:fld>
            <a:endParaRPr lang="en-US"/>
          </a:p>
        </p:txBody>
      </p:sp>
    </p:spTree>
    <p:extLst>
      <p:ext uri="{BB962C8B-B14F-4D97-AF65-F5344CB8AC3E}">
        <p14:creationId xmlns:p14="http://schemas.microsoft.com/office/powerpoint/2010/main" val="25767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Dear addressees</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4</a:t>
            </a:fld>
            <a:endParaRPr lang="en-US"/>
          </a:p>
        </p:txBody>
      </p:sp>
      <p:pic>
        <p:nvPicPr>
          <p:cNvPr id="7" name="Picture 6"/>
          <p:cNvPicPr>
            <a:picLocks noChangeAspect="1"/>
          </p:cNvPicPr>
          <p:nvPr/>
        </p:nvPicPr>
        <p:blipFill>
          <a:blip r:embed="rId2"/>
          <a:stretch>
            <a:fillRect/>
          </a:stretch>
        </p:blipFill>
        <p:spPr>
          <a:xfrm>
            <a:off x="7152934" y="1740465"/>
            <a:ext cx="1611286" cy="2116787"/>
          </a:xfrm>
          <a:prstGeom prst="rect">
            <a:avLst/>
          </a:prstGeom>
        </p:spPr>
      </p:pic>
      <p:pic>
        <p:nvPicPr>
          <p:cNvPr id="9" name="Picture 8"/>
          <p:cNvPicPr>
            <a:picLocks noChangeAspect="1"/>
          </p:cNvPicPr>
          <p:nvPr/>
        </p:nvPicPr>
        <p:blipFill>
          <a:blip r:embed="rId3"/>
          <a:stretch>
            <a:fillRect/>
          </a:stretch>
        </p:blipFill>
        <p:spPr>
          <a:xfrm>
            <a:off x="5343301" y="1786579"/>
            <a:ext cx="1730491" cy="2070673"/>
          </a:xfrm>
          <a:prstGeom prst="rect">
            <a:avLst/>
          </a:prstGeom>
        </p:spPr>
      </p:pic>
      <p:pic>
        <p:nvPicPr>
          <p:cNvPr id="10" name="Picture 9"/>
          <p:cNvPicPr>
            <a:picLocks noChangeAspect="1"/>
          </p:cNvPicPr>
          <p:nvPr/>
        </p:nvPicPr>
        <p:blipFill>
          <a:blip r:embed="rId4"/>
          <a:stretch>
            <a:fillRect/>
          </a:stretch>
        </p:blipFill>
        <p:spPr>
          <a:xfrm>
            <a:off x="7154385" y="4016700"/>
            <a:ext cx="1553931" cy="2154314"/>
          </a:xfrm>
          <a:prstGeom prst="rect">
            <a:avLst/>
          </a:prstGeom>
        </p:spPr>
      </p:pic>
      <p:pic>
        <p:nvPicPr>
          <p:cNvPr id="11" name="Picture 10"/>
          <p:cNvPicPr>
            <a:picLocks noChangeAspect="1"/>
          </p:cNvPicPr>
          <p:nvPr/>
        </p:nvPicPr>
        <p:blipFill>
          <a:blip r:embed="rId5"/>
          <a:stretch>
            <a:fillRect/>
          </a:stretch>
        </p:blipFill>
        <p:spPr>
          <a:xfrm>
            <a:off x="5238830" y="4016700"/>
            <a:ext cx="1834840" cy="2122954"/>
          </a:xfrm>
          <a:prstGeom prst="rect">
            <a:avLst/>
          </a:prstGeom>
        </p:spPr>
      </p:pic>
      <p:pic>
        <p:nvPicPr>
          <p:cNvPr id="12" name="Picture 11"/>
          <p:cNvPicPr>
            <a:picLocks noChangeAspect="1"/>
          </p:cNvPicPr>
          <p:nvPr/>
        </p:nvPicPr>
        <p:blipFill>
          <a:blip r:embed="rId6"/>
          <a:stretch>
            <a:fillRect/>
          </a:stretch>
        </p:blipFill>
        <p:spPr>
          <a:xfrm>
            <a:off x="2708502" y="1786579"/>
            <a:ext cx="1766974" cy="2070673"/>
          </a:xfrm>
          <a:prstGeom prst="rect">
            <a:avLst/>
          </a:prstGeom>
        </p:spPr>
      </p:pic>
      <p:pic>
        <p:nvPicPr>
          <p:cNvPr id="14" name="Picture 13"/>
          <p:cNvPicPr>
            <a:picLocks noChangeAspect="1"/>
          </p:cNvPicPr>
          <p:nvPr/>
        </p:nvPicPr>
        <p:blipFill>
          <a:blip r:embed="rId7"/>
          <a:stretch>
            <a:fillRect/>
          </a:stretch>
        </p:blipFill>
        <p:spPr>
          <a:xfrm>
            <a:off x="2696166" y="4029731"/>
            <a:ext cx="1790415" cy="2094243"/>
          </a:xfrm>
          <a:prstGeom prst="rect">
            <a:avLst/>
          </a:prstGeom>
        </p:spPr>
      </p:pic>
      <p:pic>
        <p:nvPicPr>
          <p:cNvPr id="15" name="Picture 14"/>
          <p:cNvPicPr>
            <a:picLocks noChangeAspect="1"/>
          </p:cNvPicPr>
          <p:nvPr/>
        </p:nvPicPr>
        <p:blipFill>
          <a:blip r:embed="rId8"/>
          <a:stretch>
            <a:fillRect/>
          </a:stretch>
        </p:blipFill>
        <p:spPr>
          <a:xfrm>
            <a:off x="1063056" y="1834549"/>
            <a:ext cx="1409524" cy="2119430"/>
          </a:xfrm>
          <a:prstGeom prst="rect">
            <a:avLst/>
          </a:prstGeom>
        </p:spPr>
      </p:pic>
      <p:pic>
        <p:nvPicPr>
          <p:cNvPr id="16" name="Picture 15"/>
          <p:cNvPicPr>
            <a:picLocks noChangeAspect="1"/>
          </p:cNvPicPr>
          <p:nvPr/>
        </p:nvPicPr>
        <p:blipFill>
          <a:blip r:embed="rId9"/>
          <a:stretch>
            <a:fillRect/>
          </a:stretch>
        </p:blipFill>
        <p:spPr>
          <a:xfrm>
            <a:off x="1039113" y="4108133"/>
            <a:ext cx="1528947" cy="1970461"/>
          </a:xfrm>
          <a:prstGeom prst="rect">
            <a:avLst/>
          </a:prstGeom>
        </p:spPr>
      </p:pic>
    </p:spTree>
    <p:extLst>
      <p:ext uri="{BB962C8B-B14F-4D97-AF65-F5344CB8AC3E}">
        <p14:creationId xmlns:p14="http://schemas.microsoft.com/office/powerpoint/2010/main" val="458501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a:t>
            </a:r>
            <a:endParaRPr lang="en-US" dirty="0"/>
          </a:p>
        </p:txBody>
      </p:sp>
      <p:sp>
        <p:nvSpPr>
          <p:cNvPr id="3" name="Content Placeholder 2"/>
          <p:cNvSpPr>
            <a:spLocks noGrp="1"/>
          </p:cNvSpPr>
          <p:nvPr>
            <p:ph idx="1"/>
          </p:nvPr>
        </p:nvSpPr>
        <p:spPr/>
        <p:txBody>
          <a:bodyPr>
            <a:normAutofit/>
          </a:bodyPr>
          <a:lstStyle/>
          <a:p>
            <a:pPr marL="317499" indent="0">
              <a:buNone/>
            </a:pPr>
            <a:r>
              <a:rPr lang="en-US" sz="3200" dirty="0"/>
              <a:t>After 1776 the </a:t>
            </a:r>
            <a:r>
              <a:rPr lang="en-US" sz="3200" dirty="0" smtClean="0"/>
              <a:t>Brits (esp. Scots) </a:t>
            </a:r>
            <a:r>
              <a:rPr lang="en-US" sz="3200" dirty="0"/>
              <a:t>kept the “liberal” ball </a:t>
            </a:r>
            <a:r>
              <a:rPr lang="en-US" sz="3200" dirty="0" smtClean="0"/>
              <a:t>rolling.</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40</a:t>
            </a:fld>
            <a:endParaRPr lang="en-US"/>
          </a:p>
        </p:txBody>
      </p:sp>
    </p:spTree>
    <p:extLst>
      <p:ext uri="{BB962C8B-B14F-4D97-AF65-F5344CB8AC3E}">
        <p14:creationId xmlns:p14="http://schemas.microsoft.com/office/powerpoint/2010/main" val="43946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spcBef>
                <a:spcPts val="600"/>
              </a:spcBef>
              <a:buClr>
                <a:schemeClr val="dk2"/>
              </a:buClr>
              <a:buSzPct val="25000"/>
              <a:buNone/>
            </a:pPr>
            <a:r>
              <a:rPr lang="en" dirty="0">
                <a:solidFill>
                  <a:srgbClr val="FFFFFF"/>
                </a:solidFill>
                <a:latin typeface="Trebuchet MS"/>
                <a:ea typeface="Trebuchet MS"/>
                <a:cs typeface="Trebuchet MS"/>
                <a:sym typeface="Trebuchet MS"/>
                <a:rtl val="0"/>
              </a:rPr>
              <a:t>Dugald Stewart</a:t>
            </a:r>
          </a:p>
          <a:p>
            <a:pPr marL="0" lvl="0" indent="0">
              <a:spcBef>
                <a:spcPts val="600"/>
              </a:spcBef>
              <a:buClr>
                <a:schemeClr val="dk2"/>
              </a:buClr>
              <a:buSzPct val="25000"/>
              <a:buNone/>
            </a:pPr>
            <a:r>
              <a:rPr lang="en" dirty="0">
                <a:solidFill>
                  <a:srgbClr val="FFFFFF"/>
                </a:solidFill>
                <a:latin typeface="Trebuchet MS"/>
                <a:ea typeface="Trebuchet MS"/>
                <a:cs typeface="Trebuchet MS"/>
                <a:sym typeface="Trebuchet MS"/>
                <a:rtl val="0"/>
              </a:rPr>
              <a:t> (1753-1828)</a:t>
            </a:r>
          </a:p>
          <a:p>
            <a:endParaRPr lang="en" dirty="0">
              <a:solidFill>
                <a:srgbClr val="FFFFFF"/>
              </a:solidFill>
              <a:latin typeface="Trebuchet MS"/>
              <a:ea typeface="Trebuchet MS"/>
              <a:cs typeface="Trebuchet MS"/>
              <a:sym typeface="Trebuchet MS"/>
              <a:rtl val="0"/>
            </a:endParaRPr>
          </a:p>
          <a:p>
            <a:endParaRPr lang="en" dirty="0">
              <a:solidFill>
                <a:srgbClr val="FFFFFF"/>
              </a:solidFill>
              <a:latin typeface="Trebuchet MS"/>
              <a:ea typeface="Trebuchet MS"/>
              <a:cs typeface="Trebuchet MS"/>
              <a:sym typeface="Trebuchet MS"/>
              <a:rtl val="0"/>
            </a:endParaRPr>
          </a:p>
          <a:p>
            <a:pPr lvl="0">
              <a:spcBef>
                <a:spcPts val="600"/>
              </a:spcBef>
              <a:buClr>
                <a:schemeClr val="dk2"/>
              </a:buClr>
              <a:buSzPct val="166666"/>
              <a:buFont typeface="Trebuchet MS"/>
              <a:buChar char="•"/>
            </a:pPr>
            <a:r>
              <a:rPr lang="en" dirty="0">
                <a:solidFill>
                  <a:srgbClr val="FFFFFF"/>
                </a:solidFill>
                <a:latin typeface="Trebuchet MS"/>
                <a:ea typeface="Trebuchet MS"/>
                <a:cs typeface="Trebuchet MS"/>
                <a:sym typeface="Trebuchet MS"/>
                <a:rtl val="0"/>
              </a:rPr>
              <a:t>“At Edinburgh he lectured on the principles of government and political economy in 1800–8 to an influential group of students who were to do much to form Whig and Tory opinion in the early 19th century.” </a:t>
            </a:r>
            <a:r>
              <a:rPr lang="en" sz="1200" dirty="0">
                <a:solidFill>
                  <a:srgbClr val="FFFFFF"/>
                </a:solidFill>
                <a:latin typeface="Trebuchet MS"/>
                <a:ea typeface="Trebuchet MS"/>
                <a:cs typeface="Trebuchet MS"/>
                <a:sym typeface="Trebuchet MS"/>
                <a:rtl val="0"/>
              </a:rPr>
              <a:t>(Phillipson in New Palgrave)</a:t>
            </a:r>
          </a:p>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41</a:t>
            </a:fld>
            <a:endParaRPr lang="en-US"/>
          </a:p>
        </p:txBody>
      </p:sp>
      <p:sp>
        <p:nvSpPr>
          <p:cNvPr id="5" name="Shape 297"/>
          <p:cNvSpPr/>
          <p:nvPr/>
        </p:nvSpPr>
        <p:spPr>
          <a:xfrm>
            <a:off x="3891844" y="1728081"/>
            <a:ext cx="2146299" cy="2331470"/>
          </a:xfrm>
          <a:prstGeom prst="rect">
            <a:avLst/>
          </a:prstGeom>
          <a:blipFill>
            <a:blip r:embed="rId2"/>
            <a:stretch>
              <a:fillRect/>
            </a:stretch>
          </a:blipFill>
        </p:spPr>
      </p:sp>
    </p:spTree>
    <p:extLst>
      <p:ext uri="{BB962C8B-B14F-4D97-AF65-F5344CB8AC3E}">
        <p14:creationId xmlns:p14="http://schemas.microsoft.com/office/powerpoint/2010/main" val="2739518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Stewart’s “Account” of Smith</a:t>
            </a:r>
            <a:endParaRPr lang="en-US" dirty="0"/>
          </a:p>
        </p:txBody>
      </p:sp>
      <p:sp>
        <p:nvSpPr>
          <p:cNvPr id="3" name="Content Placeholder 2"/>
          <p:cNvSpPr>
            <a:spLocks noGrp="1"/>
          </p:cNvSpPr>
          <p:nvPr>
            <p:ph idx="1"/>
          </p:nvPr>
        </p:nvSpPr>
        <p:spPr/>
        <p:txBody>
          <a:bodyPr>
            <a:normAutofit/>
          </a:bodyPr>
          <a:lstStyle/>
          <a:p>
            <a:pPr lvl="0">
              <a:spcBef>
                <a:spcPts val="600"/>
              </a:spcBef>
              <a:buClr>
                <a:schemeClr val="dk2"/>
              </a:buClr>
              <a:buSzPct val="166666"/>
              <a:buFont typeface="Trebuchet MS"/>
              <a:buChar char="•"/>
            </a:pPr>
            <a:r>
              <a:rPr lang="en" sz="3200" dirty="0">
                <a:solidFill>
                  <a:srgbClr val="FFFFFF"/>
                </a:solidFill>
                <a:latin typeface="Trebuchet MS"/>
                <a:ea typeface="Trebuchet MS"/>
                <a:cs typeface="Trebuchet MS"/>
                <a:sym typeface="Trebuchet MS"/>
                <a:rtl val="0"/>
              </a:rPr>
              <a:t>“those </a:t>
            </a:r>
            <a:r>
              <a:rPr lang="en" sz="3200" b="1" dirty="0">
                <a:solidFill>
                  <a:srgbClr val="FFFFFF"/>
                </a:solidFill>
                <a:latin typeface="Trebuchet MS"/>
                <a:ea typeface="Trebuchet MS"/>
                <a:cs typeface="Trebuchet MS"/>
                <a:sym typeface="Trebuchet MS"/>
                <a:rtl val="0"/>
              </a:rPr>
              <a:t>liberal</a:t>
            </a:r>
            <a:r>
              <a:rPr lang="en" sz="3200" dirty="0">
                <a:solidFill>
                  <a:srgbClr val="FFFFFF"/>
                </a:solidFill>
                <a:latin typeface="Trebuchet MS"/>
                <a:ea typeface="Trebuchet MS"/>
                <a:cs typeface="Trebuchet MS"/>
                <a:sym typeface="Trebuchet MS"/>
                <a:rtl val="0"/>
              </a:rPr>
              <a:t> views of commercial policy”</a:t>
            </a:r>
          </a:p>
          <a:p>
            <a:pPr lvl="0">
              <a:spcBef>
                <a:spcPts val="600"/>
              </a:spcBef>
              <a:buClr>
                <a:schemeClr val="dk2"/>
              </a:buClr>
              <a:buSzPct val="166666"/>
              <a:buFont typeface="Trebuchet MS"/>
              <a:buChar char="•"/>
            </a:pPr>
            <a:r>
              <a:rPr lang="en" sz="3200" dirty="0">
                <a:solidFill>
                  <a:srgbClr val="FFFFFF"/>
                </a:solidFill>
                <a:latin typeface="Trebuchet MS"/>
                <a:ea typeface="Trebuchet MS"/>
                <a:cs typeface="Trebuchet MS"/>
                <a:sym typeface="Trebuchet MS"/>
                <a:rtl val="0"/>
              </a:rPr>
              <a:t>“the </a:t>
            </a:r>
            <a:r>
              <a:rPr lang="en" sz="3200" b="1" dirty="0">
                <a:solidFill>
                  <a:srgbClr val="FFFFFF"/>
                </a:solidFill>
                <a:latin typeface="Trebuchet MS"/>
                <a:ea typeface="Trebuchet MS"/>
                <a:cs typeface="Trebuchet MS"/>
                <a:sym typeface="Trebuchet MS"/>
                <a:rtl val="0"/>
              </a:rPr>
              <a:t>liberal</a:t>
            </a:r>
            <a:r>
              <a:rPr lang="en" sz="3200" dirty="0">
                <a:solidFill>
                  <a:srgbClr val="FFFFFF"/>
                </a:solidFill>
                <a:latin typeface="Trebuchet MS"/>
                <a:ea typeface="Trebuchet MS"/>
                <a:cs typeface="Trebuchet MS"/>
                <a:sym typeface="Trebuchet MS"/>
                <a:rtl val="0"/>
              </a:rPr>
              <a:t> policy of modern times”</a:t>
            </a:r>
          </a:p>
          <a:p>
            <a:pPr lvl="0">
              <a:spcBef>
                <a:spcPts val="600"/>
              </a:spcBef>
              <a:buClr>
                <a:schemeClr val="dk2"/>
              </a:buClr>
              <a:buSzPct val="166666"/>
              <a:buFont typeface="Trebuchet MS"/>
              <a:buChar char="•"/>
            </a:pPr>
            <a:r>
              <a:rPr lang="en" sz="3200" dirty="0">
                <a:solidFill>
                  <a:srgbClr val="FFFFFF"/>
                </a:solidFill>
                <a:latin typeface="Trebuchet MS"/>
                <a:ea typeface="Trebuchet MS"/>
                <a:cs typeface="Trebuchet MS"/>
                <a:sym typeface="Trebuchet MS"/>
                <a:rtl val="0"/>
              </a:rPr>
              <a:t>“Such are the </a:t>
            </a:r>
            <a:r>
              <a:rPr lang="en" sz="3200" b="1" dirty="0">
                <a:solidFill>
                  <a:srgbClr val="FFFFFF"/>
                </a:solidFill>
                <a:latin typeface="Trebuchet MS"/>
                <a:ea typeface="Trebuchet MS"/>
                <a:cs typeface="Trebuchet MS"/>
                <a:sym typeface="Trebuchet MS"/>
                <a:rtl val="0"/>
              </a:rPr>
              <a:t>liberal </a:t>
            </a:r>
            <a:r>
              <a:rPr lang="en" sz="3200" dirty="0">
                <a:solidFill>
                  <a:srgbClr val="FFFFFF"/>
                </a:solidFill>
                <a:latin typeface="Trebuchet MS"/>
                <a:ea typeface="Trebuchet MS"/>
                <a:cs typeface="Trebuchet MS"/>
                <a:sym typeface="Trebuchet MS"/>
                <a:rtl val="0"/>
              </a:rPr>
              <a:t>principles”</a:t>
            </a:r>
          </a:p>
          <a:p>
            <a:pPr lvl="0">
              <a:spcBef>
                <a:spcPts val="600"/>
              </a:spcBef>
              <a:buClr>
                <a:schemeClr val="dk2"/>
              </a:buClr>
              <a:buSzPct val="166666"/>
              <a:buFont typeface="Trebuchet MS"/>
              <a:buChar char="•"/>
            </a:pPr>
            <a:r>
              <a:rPr lang="en" sz="3200" dirty="0">
                <a:solidFill>
                  <a:srgbClr val="FFFFFF"/>
                </a:solidFill>
                <a:latin typeface="Trebuchet MS"/>
                <a:ea typeface="Trebuchet MS"/>
                <a:cs typeface="Trebuchet MS"/>
                <a:sym typeface="Trebuchet MS"/>
                <a:rtl val="0"/>
              </a:rPr>
              <a:t>“his </a:t>
            </a:r>
            <a:r>
              <a:rPr lang="en" sz="3200" b="1" dirty="0">
                <a:solidFill>
                  <a:srgbClr val="FFFFFF"/>
                </a:solidFill>
                <a:latin typeface="Trebuchet MS"/>
                <a:ea typeface="Trebuchet MS"/>
                <a:cs typeface="Trebuchet MS"/>
                <a:sym typeface="Trebuchet MS"/>
                <a:rtl val="0"/>
              </a:rPr>
              <a:t>liberal</a:t>
            </a:r>
            <a:r>
              <a:rPr lang="en" sz="3200" dirty="0">
                <a:solidFill>
                  <a:srgbClr val="FFFFFF"/>
                </a:solidFill>
                <a:latin typeface="Trebuchet MS"/>
                <a:ea typeface="Trebuchet MS"/>
                <a:cs typeface="Trebuchet MS"/>
                <a:sym typeface="Trebuchet MS"/>
                <a:rtl val="0"/>
              </a:rPr>
              <a:t> system”</a:t>
            </a:r>
          </a:p>
          <a:p>
            <a:pPr lvl="0">
              <a:spcBef>
                <a:spcPts val="600"/>
              </a:spcBef>
              <a:buClr>
                <a:schemeClr val="dk2"/>
              </a:buClr>
              <a:buSzPct val="166666"/>
              <a:buFont typeface="Trebuchet MS"/>
              <a:buChar char="•"/>
            </a:pPr>
            <a:r>
              <a:rPr lang="en" sz="3200" dirty="0">
                <a:solidFill>
                  <a:srgbClr val="FFFFFF"/>
                </a:solidFill>
                <a:latin typeface="Trebuchet MS"/>
                <a:ea typeface="Trebuchet MS"/>
                <a:cs typeface="Trebuchet MS"/>
                <a:sym typeface="Trebuchet MS"/>
                <a:rtl val="0"/>
              </a:rPr>
              <a:t>“Some of these </a:t>
            </a:r>
            <a:r>
              <a:rPr lang="en" sz="3200" b="1" dirty="0">
                <a:solidFill>
                  <a:srgbClr val="FFFFFF"/>
                </a:solidFill>
                <a:latin typeface="Trebuchet MS"/>
                <a:ea typeface="Trebuchet MS"/>
                <a:cs typeface="Trebuchet MS"/>
                <a:sym typeface="Trebuchet MS"/>
                <a:rtl val="0"/>
              </a:rPr>
              <a:t>liberal</a:t>
            </a:r>
            <a:r>
              <a:rPr lang="en" sz="3200" dirty="0">
                <a:solidFill>
                  <a:srgbClr val="FFFFFF"/>
                </a:solidFill>
                <a:latin typeface="Trebuchet MS"/>
                <a:ea typeface="Trebuchet MS"/>
                <a:cs typeface="Trebuchet MS"/>
                <a:sym typeface="Trebuchet MS"/>
                <a:rtl val="0"/>
              </a:rPr>
              <a:t> principles found their way into France”</a:t>
            </a:r>
          </a:p>
          <a:p>
            <a:pPr marL="0" indent="0">
              <a:buNone/>
            </a:pPr>
            <a:endParaRPr lang="en-US" sz="3200"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42</a:t>
            </a:fld>
            <a:endParaRPr lang="en-US"/>
          </a:p>
        </p:txBody>
      </p:sp>
    </p:spTree>
    <p:extLst>
      <p:ext uri="{BB962C8B-B14F-4D97-AF65-F5344CB8AC3E}">
        <p14:creationId xmlns:p14="http://schemas.microsoft.com/office/powerpoint/2010/main" val="2482076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smtClean="0">
              <a:solidFill>
                <a:srgbClr val="FFFFFF"/>
              </a:solidFill>
            </a:endParaRPr>
          </a:p>
          <a:p>
            <a:pPr marL="317499" indent="0">
              <a:buNone/>
            </a:pPr>
            <a:r>
              <a:rPr lang="en-US" dirty="0" smtClean="0">
                <a:solidFill>
                  <a:srgbClr val="FFFFFF"/>
                </a:solidFill>
              </a:rPr>
              <a:t>Started in 1802. </a:t>
            </a:r>
            <a:r>
              <a:rPr lang="en-US" dirty="0">
                <a:solidFill>
                  <a:srgbClr val="FFFFFF"/>
                </a:solidFill>
              </a:rPr>
              <a:t>Supported Whig </a:t>
            </a:r>
            <a:r>
              <a:rPr lang="en-US" dirty="0" smtClean="0">
                <a:solidFill>
                  <a:srgbClr val="FFFFFF"/>
                </a:solidFill>
              </a:rPr>
              <a:t>party </a:t>
            </a:r>
            <a:r>
              <a:rPr lang="en-US" dirty="0">
                <a:solidFill>
                  <a:srgbClr val="FFFFFF"/>
                </a:solidFill>
              </a:rPr>
              <a:t>and liberal </a:t>
            </a:r>
            <a:r>
              <a:rPr lang="en-US" dirty="0" smtClean="0">
                <a:solidFill>
                  <a:srgbClr val="FFFFFF"/>
                </a:solidFill>
              </a:rPr>
              <a:t>politics. </a:t>
            </a:r>
          </a:p>
          <a:p>
            <a:pPr marL="317499" indent="0">
              <a:buNone/>
            </a:pPr>
            <a:r>
              <a:rPr lang="en-US" dirty="0" err="1" smtClean="0">
                <a:solidFill>
                  <a:srgbClr val="FFFFFF"/>
                </a:solidFill>
              </a:rPr>
              <a:t>Dugald</a:t>
            </a:r>
            <a:r>
              <a:rPr lang="en-US" dirty="0" smtClean="0">
                <a:solidFill>
                  <a:srgbClr val="FFFFFF"/>
                </a:solidFill>
              </a:rPr>
              <a:t> Stewart “exercised the dominant influence on the reviewers” </a:t>
            </a:r>
            <a:r>
              <a:rPr lang="en-US" sz="1200" dirty="0" smtClean="0">
                <a:solidFill>
                  <a:srgbClr val="FFFFFF"/>
                </a:solidFill>
              </a:rPr>
              <a:t>(Fontana, 4)</a:t>
            </a:r>
            <a:endParaRPr lang="en-US" sz="1200" dirty="0">
              <a:solidFill>
                <a:srgbClr val="FFFFFF"/>
              </a:solidFill>
            </a:endParaRPr>
          </a:p>
          <a:p>
            <a:pPr marL="317499" indent="0">
              <a:buNone/>
            </a:pPr>
            <a:endParaRPr lang="en-US" dirty="0" smtClean="0">
              <a:solidFill>
                <a:srgbClr val="FFFFFF"/>
              </a:solidFill>
            </a:endParaRPr>
          </a:p>
          <a:p>
            <a:pPr marL="317499" indent="0">
              <a:buNone/>
            </a:pP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736600" y="36321"/>
            <a:ext cx="7670800" cy="2057400"/>
          </a:xfrm>
          <a:prstGeom prst="rect">
            <a:avLst/>
          </a:prstGeom>
        </p:spPr>
      </p:pic>
      <p:pic>
        <p:nvPicPr>
          <p:cNvPr id="7" name="Picture 6"/>
          <p:cNvPicPr>
            <a:picLocks noChangeAspect="1"/>
          </p:cNvPicPr>
          <p:nvPr/>
        </p:nvPicPr>
        <p:blipFill>
          <a:blip r:embed="rId3"/>
          <a:stretch>
            <a:fillRect/>
          </a:stretch>
        </p:blipFill>
        <p:spPr>
          <a:xfrm>
            <a:off x="603180" y="4284599"/>
            <a:ext cx="1333500" cy="1511300"/>
          </a:xfrm>
          <a:prstGeom prst="rect">
            <a:avLst/>
          </a:prstGeom>
        </p:spPr>
      </p:pic>
      <p:sp>
        <p:nvSpPr>
          <p:cNvPr id="8" name="TextBox 7"/>
          <p:cNvSpPr txBox="1"/>
          <p:nvPr/>
        </p:nvSpPr>
        <p:spPr>
          <a:xfrm>
            <a:off x="364953" y="5854295"/>
            <a:ext cx="1955696" cy="923330"/>
          </a:xfrm>
          <a:prstGeom prst="rect">
            <a:avLst/>
          </a:prstGeom>
          <a:noFill/>
        </p:spPr>
        <p:txBody>
          <a:bodyPr wrap="none" rtlCol="0">
            <a:spAutoFit/>
          </a:bodyPr>
          <a:lstStyle/>
          <a:p>
            <a:r>
              <a:rPr lang="en-US" sz="1800" dirty="0">
                <a:solidFill>
                  <a:srgbClr val="FFFFFF"/>
                </a:solidFill>
              </a:rPr>
              <a:t>Editor 1802-1829</a:t>
            </a:r>
          </a:p>
          <a:p>
            <a:r>
              <a:rPr lang="en-US" sz="1800" dirty="0" smtClean="0">
                <a:solidFill>
                  <a:srgbClr val="FFFFFF"/>
                </a:solidFill>
              </a:rPr>
              <a:t>Francis Jeffrey</a:t>
            </a:r>
          </a:p>
          <a:p>
            <a:r>
              <a:rPr lang="en-US" sz="1800" dirty="0" smtClean="0">
                <a:solidFill>
                  <a:srgbClr val="FFFFFF"/>
                </a:solidFill>
              </a:rPr>
              <a:t>1773-1850</a:t>
            </a:r>
          </a:p>
        </p:txBody>
      </p:sp>
      <p:pic>
        <p:nvPicPr>
          <p:cNvPr id="9" name="Picture 8"/>
          <p:cNvPicPr>
            <a:picLocks noChangeAspect="1"/>
          </p:cNvPicPr>
          <p:nvPr/>
        </p:nvPicPr>
        <p:blipFill>
          <a:blip r:embed="rId4"/>
          <a:stretch>
            <a:fillRect/>
          </a:stretch>
        </p:blipFill>
        <p:spPr>
          <a:xfrm>
            <a:off x="2568820" y="4290341"/>
            <a:ext cx="1317363" cy="1505558"/>
          </a:xfrm>
          <a:prstGeom prst="rect">
            <a:avLst/>
          </a:prstGeom>
        </p:spPr>
      </p:pic>
      <p:sp>
        <p:nvSpPr>
          <p:cNvPr id="10" name="TextBox 9"/>
          <p:cNvSpPr txBox="1"/>
          <p:nvPr/>
        </p:nvSpPr>
        <p:spPr>
          <a:xfrm>
            <a:off x="2440625" y="5883493"/>
            <a:ext cx="1980029" cy="646331"/>
          </a:xfrm>
          <a:prstGeom prst="rect">
            <a:avLst/>
          </a:prstGeom>
          <a:noFill/>
        </p:spPr>
        <p:txBody>
          <a:bodyPr wrap="none" rtlCol="0">
            <a:spAutoFit/>
          </a:bodyPr>
          <a:lstStyle/>
          <a:p>
            <a:r>
              <a:rPr lang="en-US" sz="1800" dirty="0" smtClean="0">
                <a:solidFill>
                  <a:srgbClr val="FFFFFF"/>
                </a:solidFill>
              </a:rPr>
              <a:t>Henry Brougham</a:t>
            </a:r>
          </a:p>
          <a:p>
            <a:r>
              <a:rPr lang="en-US" sz="1800" dirty="0" smtClean="0">
                <a:solidFill>
                  <a:srgbClr val="FFFFFF"/>
                </a:solidFill>
              </a:rPr>
              <a:t>1778-1868</a:t>
            </a:r>
            <a:endParaRPr lang="en-US" sz="1800" dirty="0">
              <a:solidFill>
                <a:srgbClr val="FFFFFF"/>
              </a:solidFill>
            </a:endParaRPr>
          </a:p>
        </p:txBody>
      </p:sp>
      <p:pic>
        <p:nvPicPr>
          <p:cNvPr id="11" name="Picture 10"/>
          <p:cNvPicPr>
            <a:picLocks noChangeAspect="1"/>
          </p:cNvPicPr>
          <p:nvPr/>
        </p:nvPicPr>
        <p:blipFill>
          <a:blip r:embed="rId5"/>
          <a:stretch>
            <a:fillRect/>
          </a:stretch>
        </p:blipFill>
        <p:spPr>
          <a:xfrm>
            <a:off x="4572801" y="4275742"/>
            <a:ext cx="1268876" cy="1576578"/>
          </a:xfrm>
          <a:prstGeom prst="rect">
            <a:avLst/>
          </a:prstGeom>
        </p:spPr>
      </p:pic>
      <p:sp>
        <p:nvSpPr>
          <p:cNvPr id="12" name="TextBox 11"/>
          <p:cNvSpPr txBox="1"/>
          <p:nvPr/>
        </p:nvSpPr>
        <p:spPr>
          <a:xfrm>
            <a:off x="4478744" y="5866919"/>
            <a:ext cx="1608771" cy="646331"/>
          </a:xfrm>
          <a:prstGeom prst="rect">
            <a:avLst/>
          </a:prstGeom>
          <a:noFill/>
        </p:spPr>
        <p:txBody>
          <a:bodyPr wrap="none" rtlCol="0">
            <a:spAutoFit/>
          </a:bodyPr>
          <a:lstStyle/>
          <a:p>
            <a:r>
              <a:rPr lang="en-US" sz="1800" dirty="0" smtClean="0">
                <a:solidFill>
                  <a:srgbClr val="FFFFFF"/>
                </a:solidFill>
              </a:rPr>
              <a:t>Sydney Smith</a:t>
            </a:r>
          </a:p>
          <a:p>
            <a:r>
              <a:rPr lang="en-US" sz="1800" dirty="0" smtClean="0">
                <a:solidFill>
                  <a:srgbClr val="FFFFFF"/>
                </a:solidFill>
              </a:rPr>
              <a:t>1771-1845</a:t>
            </a:r>
            <a:endParaRPr lang="en-US" sz="1800" dirty="0">
              <a:solidFill>
                <a:srgbClr val="FFFFFF"/>
              </a:solidFill>
            </a:endParaRPr>
          </a:p>
        </p:txBody>
      </p:sp>
      <p:pic>
        <p:nvPicPr>
          <p:cNvPr id="15" name="Picture 14"/>
          <p:cNvPicPr>
            <a:picLocks noChangeAspect="1"/>
          </p:cNvPicPr>
          <p:nvPr/>
        </p:nvPicPr>
        <p:blipFill>
          <a:blip r:embed="rId6"/>
          <a:stretch>
            <a:fillRect/>
          </a:stretch>
        </p:blipFill>
        <p:spPr>
          <a:xfrm>
            <a:off x="6145907" y="4248024"/>
            <a:ext cx="1161158" cy="1565690"/>
          </a:xfrm>
          <a:prstGeom prst="rect">
            <a:avLst/>
          </a:prstGeom>
        </p:spPr>
      </p:pic>
      <p:sp>
        <p:nvSpPr>
          <p:cNvPr id="16" name="TextBox 15"/>
          <p:cNvSpPr txBox="1"/>
          <p:nvPr/>
        </p:nvSpPr>
        <p:spPr>
          <a:xfrm>
            <a:off x="6102113" y="5848574"/>
            <a:ext cx="1711113" cy="646331"/>
          </a:xfrm>
          <a:prstGeom prst="rect">
            <a:avLst/>
          </a:prstGeom>
          <a:noFill/>
        </p:spPr>
        <p:txBody>
          <a:bodyPr wrap="none" rtlCol="0">
            <a:spAutoFit/>
          </a:bodyPr>
          <a:lstStyle/>
          <a:p>
            <a:r>
              <a:rPr lang="en-US" sz="1800" dirty="0" smtClean="0">
                <a:solidFill>
                  <a:srgbClr val="FFFFFF"/>
                </a:solidFill>
              </a:rPr>
              <a:t>Francis Horner</a:t>
            </a:r>
          </a:p>
          <a:p>
            <a:r>
              <a:rPr lang="en-US" sz="1800" dirty="0" smtClean="0">
                <a:solidFill>
                  <a:srgbClr val="FFFFFF"/>
                </a:solidFill>
              </a:rPr>
              <a:t>1778-1817</a:t>
            </a:r>
            <a:endParaRPr lang="en-US" sz="1800" dirty="0">
              <a:solidFill>
                <a:srgbClr val="FFFFFF"/>
              </a:solidFill>
            </a:endParaRPr>
          </a:p>
        </p:txBody>
      </p:sp>
    </p:spTree>
    <p:extLst>
      <p:ext uri="{BB962C8B-B14F-4D97-AF65-F5344CB8AC3E}">
        <p14:creationId xmlns:p14="http://schemas.microsoft.com/office/powerpoint/2010/main" val="27421518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Ramsay McCulloch</a:t>
            </a:r>
            <a:br>
              <a:rPr lang="en-US" dirty="0"/>
            </a:br>
            <a:r>
              <a:rPr lang="en-US" dirty="0"/>
              <a:t>(1789-1864)</a:t>
            </a:r>
          </a:p>
        </p:txBody>
      </p:sp>
      <p:sp>
        <p:nvSpPr>
          <p:cNvPr id="3" name="Content Placeholder 2"/>
          <p:cNvSpPr>
            <a:spLocks noGrp="1"/>
          </p:cNvSpPr>
          <p:nvPr>
            <p:ph idx="1"/>
          </p:nvPr>
        </p:nvSpPr>
        <p:spPr>
          <a:xfrm>
            <a:off x="765175" y="2084957"/>
            <a:ext cx="7612064" cy="4182035"/>
          </a:xfrm>
        </p:spPr>
        <p:txBody>
          <a:bodyPr>
            <a:normAutofit lnSpcReduction="10000"/>
          </a:bodyPr>
          <a:lstStyle/>
          <a:p>
            <a:pPr marL="317499" indent="0">
              <a:buNone/>
            </a:pPr>
            <a:r>
              <a:rPr lang="en-US" dirty="0"/>
              <a:t>Another </a:t>
            </a:r>
            <a:r>
              <a:rPr lang="en-US" dirty="0" err="1"/>
              <a:t>Scot.</a:t>
            </a:r>
            <a:endParaRPr lang="en-US" dirty="0"/>
          </a:p>
          <a:p>
            <a:pPr indent="-274320"/>
            <a:r>
              <a:rPr lang="en-US" dirty="0"/>
              <a:t>“arguably the first professional economist”</a:t>
            </a:r>
            <a:r>
              <a:rPr lang="en-US" sz="1200" dirty="0"/>
              <a:t> (</a:t>
            </a:r>
            <a:r>
              <a:rPr lang="en-US" sz="1200" dirty="0">
                <a:hlinkClick r:id="rId2"/>
              </a:rPr>
              <a:t>source</a:t>
            </a:r>
            <a:r>
              <a:rPr lang="en-US" sz="1200" dirty="0"/>
              <a:t>)</a:t>
            </a:r>
          </a:p>
          <a:p>
            <a:pPr indent="-274320"/>
            <a:endParaRPr lang="en-US" dirty="0"/>
          </a:p>
          <a:p>
            <a:pPr indent="-274320"/>
            <a:r>
              <a:rPr lang="en-US" dirty="0"/>
              <a:t>“Political Economy” entry in 1824 </a:t>
            </a:r>
            <a:r>
              <a:rPr lang="en-US" i="1" dirty="0"/>
              <a:t>Encyclopedia Britannica</a:t>
            </a:r>
            <a:r>
              <a:rPr lang="en-US" sz="1200" dirty="0"/>
              <a:t> + his 1824 </a:t>
            </a:r>
            <a:r>
              <a:rPr lang="en-US" sz="1200" i="1" dirty="0"/>
              <a:t>Disc.</a:t>
            </a:r>
            <a:r>
              <a:rPr lang="en-US" sz="1200" dirty="0"/>
              <a:t>, 1825 </a:t>
            </a:r>
            <a:r>
              <a:rPr lang="en-US" sz="1200" i="1" dirty="0" err="1"/>
              <a:t>Princ.s</a:t>
            </a:r>
            <a:r>
              <a:rPr lang="en-US" sz="1200" i="1" dirty="0"/>
              <a:t>, 1821 ER article,</a:t>
            </a:r>
            <a:r>
              <a:rPr lang="en-US" dirty="0"/>
              <a:t>.</a:t>
            </a:r>
          </a:p>
          <a:p>
            <a:pPr marL="717549" lvl="1" indent="0">
              <a:buNone/>
            </a:pPr>
            <a:endParaRPr lang="en-US" dirty="0"/>
          </a:p>
          <a:p>
            <a:pPr marL="717549" lvl="1" indent="0">
              <a:buNone/>
            </a:pPr>
            <a:r>
              <a:rPr lang="en-US" dirty="0"/>
              <a:t>It is long and teeming with use of political “liberal.”</a:t>
            </a:r>
          </a:p>
          <a:p>
            <a:pPr marL="717549" lvl="1" indent="0">
              <a:buNone/>
            </a:pPr>
            <a:endParaRPr lang="en-US" dirty="0"/>
          </a:p>
          <a:p>
            <a:pPr marL="717549" lvl="1" indent="0">
              <a:buNone/>
            </a:pPr>
            <a:r>
              <a:rPr lang="en-US" dirty="0"/>
              <a:t>The piece was reprinted in US in 1825.</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44</a:t>
            </a:fld>
            <a:endParaRPr lang="en-US"/>
          </a:p>
        </p:txBody>
      </p:sp>
      <p:pic>
        <p:nvPicPr>
          <p:cNvPr id="5" name="Picture 4"/>
          <p:cNvPicPr>
            <a:picLocks noChangeAspect="1"/>
          </p:cNvPicPr>
          <p:nvPr/>
        </p:nvPicPr>
        <p:blipFill>
          <a:blip r:embed="rId3"/>
          <a:stretch>
            <a:fillRect/>
          </a:stretch>
        </p:blipFill>
        <p:spPr>
          <a:xfrm>
            <a:off x="7641485" y="817987"/>
            <a:ext cx="1431960" cy="2343207"/>
          </a:xfrm>
          <a:prstGeom prst="rect">
            <a:avLst/>
          </a:prstGeom>
        </p:spPr>
      </p:pic>
    </p:spTree>
    <p:extLst>
      <p:ext uri="{BB962C8B-B14F-4D97-AF65-F5344CB8AC3E}">
        <p14:creationId xmlns:p14="http://schemas.microsoft.com/office/powerpoint/2010/main" val="5121039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translations (full or abridged)</a:t>
            </a:r>
            <a:endParaRPr lang="en-US" dirty="0"/>
          </a:p>
        </p:txBody>
      </p:sp>
      <p:sp>
        <p:nvSpPr>
          <p:cNvPr id="3" name="Text Placeholder 2"/>
          <p:cNvSpPr>
            <a:spLocks noGrp="1"/>
          </p:cNvSpPr>
          <p:nvPr>
            <p:ph type="body" idx="1"/>
          </p:nvPr>
        </p:nvSpPr>
        <p:spPr/>
        <p:txBody>
          <a:bodyPr/>
          <a:lstStyle/>
          <a:p>
            <a:r>
              <a:rPr lang="en-US" dirty="0" smtClean="0"/>
              <a:t>Robertson’s </a:t>
            </a:r>
            <a:r>
              <a:rPr lang="en-US" i="1" dirty="0" smtClean="0"/>
              <a:t>Charles V</a:t>
            </a:r>
            <a:r>
              <a:rPr lang="en-US" dirty="0" smtClean="0"/>
              <a:t>: </a:t>
            </a:r>
          </a:p>
          <a:p>
            <a:pPr marL="609600" lvl="1" indent="0">
              <a:buNone/>
            </a:pPr>
            <a:r>
              <a:rPr lang="en-US" dirty="0" smtClean="0"/>
              <a:t>French: 1771</a:t>
            </a:r>
          </a:p>
          <a:p>
            <a:pPr marL="609600" lvl="1" indent="0">
              <a:buNone/>
            </a:pPr>
            <a:r>
              <a:rPr lang="en-US" dirty="0" smtClean="0"/>
              <a:t>German: 1770-71</a:t>
            </a:r>
            <a:endParaRPr lang="en-US" dirty="0"/>
          </a:p>
          <a:p>
            <a:r>
              <a:rPr lang="en-US" dirty="0" smtClean="0"/>
              <a:t>Smith’s </a:t>
            </a:r>
            <a:r>
              <a:rPr lang="en-US" i="1" dirty="0" smtClean="0"/>
              <a:t>WN </a:t>
            </a:r>
            <a:r>
              <a:rPr lang="en-US" sz="1200" dirty="0" smtClean="0"/>
              <a:t>(Lai 404ff)</a:t>
            </a:r>
            <a:r>
              <a:rPr lang="en-US" dirty="0" smtClean="0"/>
              <a:t>:</a:t>
            </a:r>
          </a:p>
          <a:p>
            <a:pPr marL="609600" lvl="1" indent="0">
              <a:buNone/>
            </a:pPr>
            <a:r>
              <a:rPr lang="en-US" dirty="0" smtClean="0"/>
              <a:t>French: 1778/79, 1779/81, 1790, 1802  </a:t>
            </a:r>
          </a:p>
          <a:p>
            <a:pPr marL="609600" lvl="1" indent="0">
              <a:buNone/>
            </a:pPr>
            <a:r>
              <a:rPr lang="en-US" dirty="0" smtClean="0"/>
              <a:t>Spanish: 1792*, 1794</a:t>
            </a:r>
          </a:p>
          <a:p>
            <a:pPr marL="609600" lvl="1" indent="0">
              <a:buNone/>
            </a:pPr>
            <a:r>
              <a:rPr lang="en-US" dirty="0" smtClean="0"/>
              <a:t>Italian: 1790/91</a:t>
            </a:r>
          </a:p>
          <a:p>
            <a:pPr marL="609600" lvl="1" indent="0">
              <a:buNone/>
            </a:pPr>
            <a:r>
              <a:rPr lang="en-US" dirty="0" smtClean="0"/>
              <a:t>German: 1776/78/92, 1794/95/96</a:t>
            </a:r>
          </a:p>
          <a:p>
            <a:pPr marL="609600" lvl="1" indent="0">
              <a:buNone/>
            </a:pPr>
            <a:r>
              <a:rPr lang="en-US" dirty="0" smtClean="0"/>
              <a:t>Swedish: Parts 1799-1801</a:t>
            </a:r>
          </a:p>
          <a:p>
            <a:pPr marL="609600" lvl="1" indent="0">
              <a:buNone/>
            </a:pPr>
            <a:r>
              <a:rPr lang="en-US" dirty="0" smtClean="0"/>
              <a:t>Danish: 1779/1780 </a:t>
            </a:r>
            <a:endParaRPr lang="en-US" dirty="0"/>
          </a:p>
        </p:txBody>
      </p:sp>
    </p:spTree>
    <p:extLst>
      <p:ext uri="{BB962C8B-B14F-4D97-AF65-F5344CB8AC3E}">
        <p14:creationId xmlns:p14="http://schemas.microsoft.com/office/powerpoint/2010/main" val="12754970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Text Placeholder 2"/>
          <p:cNvSpPr>
            <a:spLocks noGrp="1"/>
          </p:cNvSpPr>
          <p:nvPr>
            <p:ph type="body" idx="1"/>
          </p:nvPr>
        </p:nvSpPr>
        <p:spPr/>
        <p:txBody>
          <a:bodyPr/>
          <a:lstStyle/>
          <a:p>
            <a:pPr marL="317499" indent="0">
              <a:buNone/>
            </a:pPr>
            <a:endParaRPr lang="en-US" dirty="0"/>
          </a:p>
        </p:txBody>
      </p:sp>
      <p:pic>
        <p:nvPicPr>
          <p:cNvPr id="5" name="Picture 4"/>
          <p:cNvPicPr>
            <a:picLocks noChangeAspect="1"/>
          </p:cNvPicPr>
          <p:nvPr/>
        </p:nvPicPr>
        <p:blipFill>
          <a:blip r:embed="rId2"/>
          <a:stretch>
            <a:fillRect/>
          </a:stretch>
        </p:blipFill>
        <p:spPr>
          <a:xfrm>
            <a:off x="0" y="1723976"/>
            <a:ext cx="9144000" cy="816294"/>
          </a:xfrm>
          <a:prstGeom prst="rect">
            <a:avLst/>
          </a:prstGeom>
        </p:spPr>
      </p:pic>
      <p:pic>
        <p:nvPicPr>
          <p:cNvPr id="6" name="Picture 5"/>
          <p:cNvPicPr>
            <a:picLocks noChangeAspect="1"/>
          </p:cNvPicPr>
          <p:nvPr/>
        </p:nvPicPr>
        <p:blipFill>
          <a:blip r:embed="rId3"/>
          <a:stretch>
            <a:fillRect/>
          </a:stretch>
        </p:blipFill>
        <p:spPr>
          <a:xfrm>
            <a:off x="0" y="2540270"/>
            <a:ext cx="9144000" cy="4317730"/>
          </a:xfrm>
          <a:prstGeom prst="rect">
            <a:avLst/>
          </a:prstGeom>
        </p:spPr>
      </p:pic>
    </p:spTree>
    <p:extLst>
      <p:ext uri="{BB962C8B-B14F-4D97-AF65-F5344CB8AC3E}">
        <p14:creationId xmlns:p14="http://schemas.microsoft.com/office/powerpoint/2010/main" val="7769605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a:t>
            </a:r>
            <a:endParaRPr lang="en-US" dirty="0"/>
          </a:p>
        </p:txBody>
      </p:sp>
      <p:sp>
        <p:nvSpPr>
          <p:cNvPr id="3" name="Text Placeholder 2"/>
          <p:cNvSpPr>
            <a:spLocks noGrp="1"/>
          </p:cNvSpPr>
          <p:nvPr>
            <p:ph type="body" idx="1"/>
          </p:nvPr>
        </p:nvSpPr>
        <p:spPr/>
        <p:txBody>
          <a:bodyPr/>
          <a:lstStyle/>
          <a:p>
            <a:pPr marL="317499" indent="0">
              <a:buNone/>
            </a:pPr>
            <a:endParaRPr lang="en-US" dirty="0"/>
          </a:p>
        </p:txBody>
      </p:sp>
      <p:pic>
        <p:nvPicPr>
          <p:cNvPr id="6" name="Picture 5"/>
          <p:cNvPicPr>
            <a:picLocks noChangeAspect="1"/>
          </p:cNvPicPr>
          <p:nvPr/>
        </p:nvPicPr>
        <p:blipFill>
          <a:blip r:embed="rId2"/>
          <a:stretch>
            <a:fillRect/>
          </a:stretch>
        </p:blipFill>
        <p:spPr>
          <a:xfrm>
            <a:off x="0" y="1715073"/>
            <a:ext cx="9144000" cy="1087983"/>
          </a:xfrm>
          <a:prstGeom prst="rect">
            <a:avLst/>
          </a:prstGeom>
        </p:spPr>
      </p:pic>
      <p:pic>
        <p:nvPicPr>
          <p:cNvPr id="7" name="Picture 6"/>
          <p:cNvPicPr>
            <a:picLocks noChangeAspect="1"/>
          </p:cNvPicPr>
          <p:nvPr/>
        </p:nvPicPr>
        <p:blipFill>
          <a:blip r:embed="rId3"/>
          <a:stretch>
            <a:fillRect/>
          </a:stretch>
        </p:blipFill>
        <p:spPr>
          <a:xfrm>
            <a:off x="0" y="2803056"/>
            <a:ext cx="9144000" cy="4054944"/>
          </a:xfrm>
          <a:prstGeom prst="rect">
            <a:avLst/>
          </a:prstGeom>
        </p:spPr>
      </p:pic>
    </p:spTree>
    <p:extLst>
      <p:ext uri="{BB962C8B-B14F-4D97-AF65-F5344CB8AC3E}">
        <p14:creationId xmlns:p14="http://schemas.microsoft.com/office/powerpoint/2010/main" val="35862064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Italy</a:t>
            </a:r>
            <a:endParaRPr lang="en-US" dirty="0"/>
          </a:p>
        </p:txBody>
      </p:sp>
      <p:sp>
        <p:nvSpPr>
          <p:cNvPr id="3" name="Text Placeholder 2"/>
          <p:cNvSpPr>
            <a:spLocks noGrp="1"/>
          </p:cNvSpPr>
          <p:nvPr>
            <p:ph type="body" idx="1"/>
          </p:nvPr>
        </p:nvSpPr>
        <p:spPr/>
        <p:txBody>
          <a:bodyPr/>
          <a:lstStyle/>
          <a:p>
            <a:pPr marL="317499" indent="0">
              <a:buNone/>
            </a:pPr>
            <a:endParaRPr lang="en-US" dirty="0"/>
          </a:p>
        </p:txBody>
      </p:sp>
      <p:pic>
        <p:nvPicPr>
          <p:cNvPr id="5" name="Picture 4"/>
          <p:cNvPicPr>
            <a:picLocks noChangeAspect="1"/>
          </p:cNvPicPr>
          <p:nvPr/>
        </p:nvPicPr>
        <p:blipFill>
          <a:blip r:embed="rId2"/>
          <a:stretch>
            <a:fillRect/>
          </a:stretch>
        </p:blipFill>
        <p:spPr>
          <a:xfrm>
            <a:off x="0" y="1775371"/>
            <a:ext cx="9144000" cy="1056884"/>
          </a:xfrm>
          <a:prstGeom prst="rect">
            <a:avLst/>
          </a:prstGeom>
        </p:spPr>
      </p:pic>
      <p:pic>
        <p:nvPicPr>
          <p:cNvPr id="7" name="Picture 6"/>
          <p:cNvPicPr>
            <a:picLocks noChangeAspect="1"/>
          </p:cNvPicPr>
          <p:nvPr/>
        </p:nvPicPr>
        <p:blipFill>
          <a:blip r:embed="rId3"/>
          <a:stretch>
            <a:fillRect/>
          </a:stretch>
        </p:blipFill>
        <p:spPr>
          <a:xfrm>
            <a:off x="0" y="2832255"/>
            <a:ext cx="9144000" cy="4025745"/>
          </a:xfrm>
          <a:prstGeom prst="rect">
            <a:avLst/>
          </a:prstGeom>
        </p:spPr>
      </p:pic>
    </p:spTree>
    <p:extLst>
      <p:ext uri="{BB962C8B-B14F-4D97-AF65-F5344CB8AC3E}">
        <p14:creationId xmlns:p14="http://schemas.microsoft.com/office/powerpoint/2010/main" val="165825147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endParaRPr lang="en-US" dirty="0"/>
          </a:p>
        </p:txBody>
      </p:sp>
      <p:sp>
        <p:nvSpPr>
          <p:cNvPr id="3" name="Text Placeholder 2"/>
          <p:cNvSpPr>
            <a:spLocks noGrp="1"/>
          </p:cNvSpPr>
          <p:nvPr>
            <p:ph type="body" idx="1"/>
          </p:nvPr>
        </p:nvSpPr>
        <p:spPr/>
        <p:txBody>
          <a:bodyPr/>
          <a:lstStyle/>
          <a:p>
            <a:pPr marL="317499" indent="0">
              <a:buNone/>
            </a:pPr>
            <a:endParaRPr lang="en-US" dirty="0"/>
          </a:p>
        </p:txBody>
      </p:sp>
      <p:pic>
        <p:nvPicPr>
          <p:cNvPr id="4" name="Picture 3"/>
          <p:cNvPicPr>
            <a:picLocks noChangeAspect="1"/>
          </p:cNvPicPr>
          <p:nvPr/>
        </p:nvPicPr>
        <p:blipFill>
          <a:blip r:embed="rId2"/>
          <a:stretch>
            <a:fillRect/>
          </a:stretch>
        </p:blipFill>
        <p:spPr>
          <a:xfrm>
            <a:off x="0" y="1854118"/>
            <a:ext cx="9144000" cy="883943"/>
          </a:xfrm>
          <a:prstGeom prst="rect">
            <a:avLst/>
          </a:prstGeom>
        </p:spPr>
      </p:pic>
      <p:pic>
        <p:nvPicPr>
          <p:cNvPr id="6" name="Picture 5"/>
          <p:cNvPicPr>
            <a:picLocks noChangeAspect="1"/>
          </p:cNvPicPr>
          <p:nvPr/>
        </p:nvPicPr>
        <p:blipFill>
          <a:blip r:embed="rId3"/>
          <a:stretch>
            <a:fillRect/>
          </a:stretch>
        </p:blipFill>
        <p:spPr>
          <a:xfrm>
            <a:off x="0" y="2681617"/>
            <a:ext cx="9144000" cy="4119939"/>
          </a:xfrm>
          <a:prstGeom prst="rect">
            <a:avLst/>
          </a:prstGeom>
        </p:spPr>
      </p:pic>
    </p:spTree>
    <p:extLst>
      <p:ext uri="{BB962C8B-B14F-4D97-AF65-F5344CB8AC3E}">
        <p14:creationId xmlns:p14="http://schemas.microsoft.com/office/powerpoint/2010/main" val="36130855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plea</a:t>
            </a:r>
            <a:endParaRPr lang="en-US" dirty="0"/>
          </a:p>
        </p:txBody>
      </p:sp>
      <p:sp>
        <p:nvSpPr>
          <p:cNvPr id="3" name="Content Placeholder 2"/>
          <p:cNvSpPr>
            <a:spLocks noGrp="1"/>
          </p:cNvSpPr>
          <p:nvPr>
            <p:ph idx="1"/>
          </p:nvPr>
        </p:nvSpPr>
        <p:spPr>
          <a:xfrm>
            <a:off x="765175" y="1816848"/>
            <a:ext cx="7612064" cy="4182035"/>
          </a:xfrm>
        </p:spPr>
        <p:txBody>
          <a:bodyPr>
            <a:noAutofit/>
          </a:bodyPr>
          <a:lstStyle/>
          <a:p>
            <a:pPr marL="0" indent="0">
              <a:buNone/>
            </a:pPr>
            <a:r>
              <a:rPr lang="en-US" dirty="0">
                <a:effectLst/>
              </a:rPr>
              <a:t>Please </a:t>
            </a:r>
            <a:r>
              <a:rPr lang="en-US" dirty="0" smtClean="0">
                <a:effectLst/>
              </a:rPr>
              <a:t>don’t call </a:t>
            </a:r>
            <a:r>
              <a:rPr lang="en-US" dirty="0">
                <a:effectLst/>
              </a:rPr>
              <a:t>leftists, progressives, social democrats, or </a:t>
            </a:r>
            <a:r>
              <a:rPr lang="en-US" dirty="0" smtClean="0">
                <a:effectLst/>
              </a:rPr>
              <a:t>Democrats </a:t>
            </a:r>
            <a:r>
              <a:rPr lang="en-US" dirty="0">
                <a:effectLst/>
              </a:rPr>
              <a:t>“</a:t>
            </a:r>
            <a:r>
              <a:rPr lang="en-US" dirty="0" smtClean="0">
                <a:effectLst/>
              </a:rPr>
              <a:t>liberals.</a:t>
            </a:r>
            <a:r>
              <a:rPr lang="en-US" dirty="0">
                <a:effectLst/>
              </a:rPr>
              <a:t>” </a:t>
            </a:r>
            <a:endParaRPr lang="en-US" dirty="0" smtClean="0">
              <a:effectLst/>
            </a:endParaRPr>
          </a:p>
          <a:p>
            <a:pPr marL="0" indent="0">
              <a:buNone/>
            </a:pPr>
            <a:endParaRPr lang="en-US" dirty="0" smtClean="0"/>
          </a:p>
          <a:p>
            <a:pPr marL="0" indent="0">
              <a:buNone/>
            </a:pPr>
            <a:r>
              <a:rPr lang="en-US" dirty="0" smtClean="0"/>
              <a:t>Instead, use those other terms.</a:t>
            </a:r>
          </a:p>
          <a:p>
            <a:pPr marL="0" indent="0">
              <a:buNone/>
            </a:pPr>
            <a:r>
              <a:rPr lang="en-US" dirty="0"/>
              <a:t>O</a:t>
            </a:r>
            <a:r>
              <a:rPr lang="en-US" dirty="0" smtClean="0"/>
              <a:t>r:</a:t>
            </a:r>
          </a:p>
          <a:p>
            <a:r>
              <a:rPr lang="en-US" i="1" dirty="0"/>
              <a:t>s</a:t>
            </a:r>
            <a:r>
              <a:rPr lang="en-US" i="1" dirty="0" smtClean="0"/>
              <a:t>o-called liberals</a:t>
            </a:r>
          </a:p>
          <a:p>
            <a:r>
              <a:rPr lang="en-US" i="1" dirty="0" smtClean="0"/>
              <a:t>“liberals”</a:t>
            </a:r>
          </a:p>
          <a:p>
            <a:r>
              <a:rPr lang="en-US" i="1" dirty="0"/>
              <a:t>l</a:t>
            </a:r>
            <a:r>
              <a:rPr lang="en-US" i="1" dirty="0" smtClean="0"/>
              <a:t>eft-liberals</a:t>
            </a:r>
            <a:endParaRPr lang="en-US" i="1" dirty="0"/>
          </a:p>
        </p:txBody>
      </p:sp>
      <p:sp>
        <p:nvSpPr>
          <p:cNvPr id="4" name="Slide Number Placeholder 3"/>
          <p:cNvSpPr>
            <a:spLocks noGrp="1"/>
          </p:cNvSpPr>
          <p:nvPr>
            <p:ph type="sldNum" sz="quarter" idx="12"/>
          </p:nvPr>
        </p:nvSpPr>
        <p:spPr/>
        <p:txBody>
          <a:bodyPr/>
          <a:lstStyle/>
          <a:p>
            <a:fld id="{459A5F39-4CE7-434C-A5CB-50A363451602}" type="slidenum">
              <a:rPr lang="en-US" smtClean="0"/>
              <a:t>5</a:t>
            </a:fld>
            <a:endParaRPr lang="en-US"/>
          </a:p>
        </p:txBody>
      </p:sp>
    </p:spTree>
    <p:extLst>
      <p:ext uri="{BB962C8B-B14F-4D97-AF65-F5344CB8AC3E}">
        <p14:creationId xmlns:p14="http://schemas.microsoft.com/office/powerpoint/2010/main" val="336335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Text Placeholder 2"/>
          <p:cNvSpPr>
            <a:spLocks noGrp="1"/>
          </p:cNvSpPr>
          <p:nvPr>
            <p:ph type="body" idx="1"/>
          </p:nvPr>
        </p:nvSpPr>
        <p:spPr/>
        <p:txBody>
          <a:bodyPr/>
          <a:lstStyle/>
          <a:p>
            <a:pPr indent="-274320"/>
            <a:r>
              <a:rPr lang="en-US" dirty="0" smtClean="0"/>
              <a:t>Early translations of </a:t>
            </a:r>
            <a:r>
              <a:rPr lang="en-US" i="1" dirty="0" smtClean="0"/>
              <a:t>Charles V</a:t>
            </a:r>
            <a:r>
              <a:rPr lang="en-US" dirty="0" smtClean="0"/>
              <a:t> and </a:t>
            </a:r>
            <a:r>
              <a:rPr lang="en-US" i="1" dirty="0" smtClean="0"/>
              <a:t>WN</a:t>
            </a:r>
            <a:r>
              <a:rPr lang="en-US" dirty="0" smtClean="0"/>
              <a:t>.</a:t>
            </a:r>
          </a:p>
          <a:p>
            <a:pPr indent="-274320"/>
            <a:r>
              <a:rPr lang="en-US" dirty="0" smtClean="0"/>
              <a:t>Smith in France 1764-66, friends in France.</a:t>
            </a:r>
          </a:p>
          <a:p>
            <a:pPr indent="-274320"/>
            <a:r>
              <a:rPr lang="en-US" dirty="0" smtClean="0"/>
              <a:t>David Hume in France 1734-37, 1763-66.</a:t>
            </a:r>
          </a:p>
          <a:p>
            <a:pPr indent="-274320"/>
            <a:r>
              <a:rPr lang="en-US" dirty="0" smtClean="0"/>
              <a:t>The French engaged Smith.</a:t>
            </a:r>
          </a:p>
          <a:p>
            <a:pPr indent="-274320"/>
            <a:r>
              <a:rPr lang="en-US" dirty="0" smtClean="0"/>
              <a:t>Jean-Baptiste Say (1767-1832)</a:t>
            </a:r>
          </a:p>
          <a:p>
            <a:pPr marL="1117599" lvl="2" indent="0">
              <a:buNone/>
            </a:pPr>
            <a:r>
              <a:rPr lang="en-US" dirty="0" smtClean="0"/>
              <a:t>“From </a:t>
            </a:r>
            <a:r>
              <a:rPr lang="en-US" dirty="0"/>
              <a:t>1794 to 1800 Say edited a periodical entitled </a:t>
            </a:r>
            <a:r>
              <a:rPr lang="en-US" i="1" dirty="0"/>
              <a:t>La Decade </a:t>
            </a:r>
            <a:r>
              <a:rPr lang="en-US" i="1" dirty="0" err="1"/>
              <a:t>philosophique</a:t>
            </a:r>
            <a:r>
              <a:rPr lang="en-US" i="1" dirty="0"/>
              <a:t>, </a:t>
            </a:r>
            <a:r>
              <a:rPr lang="en-US" i="1" dirty="0" err="1"/>
              <a:t>litteraire</a:t>
            </a:r>
            <a:r>
              <a:rPr lang="en-US" i="1" dirty="0"/>
              <a:t>, et </a:t>
            </a:r>
            <a:r>
              <a:rPr lang="en-US" i="1" dirty="0" err="1"/>
              <a:t>politique</a:t>
            </a:r>
            <a:r>
              <a:rPr lang="en-US" dirty="0"/>
              <a:t>, in which he expounded the doctrines </a:t>
            </a:r>
            <a:r>
              <a:rPr lang="en-US" dirty="0" smtClean="0"/>
              <a:t>of Adam Smith. … In </a:t>
            </a:r>
            <a:r>
              <a:rPr lang="en-US" dirty="0"/>
              <a:t>1803 appeared Say's principal work, the </a:t>
            </a:r>
            <a:r>
              <a:rPr lang="en-US" i="1" dirty="0" err="1"/>
              <a:t>Traité</a:t>
            </a:r>
            <a:r>
              <a:rPr lang="en-US" i="1" dirty="0"/>
              <a:t> </a:t>
            </a:r>
            <a:r>
              <a:rPr lang="en-US" i="1" dirty="0" err="1"/>
              <a:t>d'économie</a:t>
            </a:r>
            <a:r>
              <a:rPr lang="en-US" i="1" dirty="0"/>
              <a:t> </a:t>
            </a:r>
            <a:r>
              <a:rPr lang="en-US" i="1" dirty="0" err="1" smtClean="0"/>
              <a:t>politique</a:t>
            </a:r>
            <a:r>
              <a:rPr lang="en-US" i="1" dirty="0" smtClean="0"/>
              <a:t> …” </a:t>
            </a:r>
            <a:r>
              <a:rPr lang="en-US" sz="1200" dirty="0" smtClean="0"/>
              <a:t>(</a:t>
            </a:r>
            <a:r>
              <a:rPr lang="en-US" sz="1200" dirty="0" smtClean="0">
                <a:hlinkClick r:id="rId2"/>
              </a:rPr>
              <a:t>Wikipedia</a:t>
            </a:r>
            <a:r>
              <a:rPr lang="en-US" sz="1200" dirty="0" smtClean="0"/>
              <a:t>)</a:t>
            </a:r>
            <a:endParaRPr lang="en-US" sz="1200"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22782" y="4825999"/>
            <a:ext cx="1351644" cy="1597397"/>
          </a:xfrm>
          <a:prstGeom prst="rect">
            <a:avLst/>
          </a:prstGeom>
        </p:spPr>
      </p:pic>
    </p:spTree>
    <p:extLst>
      <p:ext uri="{BB962C8B-B14F-4D97-AF65-F5344CB8AC3E}">
        <p14:creationId xmlns:p14="http://schemas.microsoft.com/office/powerpoint/2010/main" val="26389686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a:t>
            </a:r>
            <a:endParaRPr lang="en-US" dirty="0"/>
          </a:p>
        </p:txBody>
      </p:sp>
      <p:sp>
        <p:nvSpPr>
          <p:cNvPr id="3" name="Text Placeholder 2"/>
          <p:cNvSpPr>
            <a:spLocks noGrp="1"/>
          </p:cNvSpPr>
          <p:nvPr>
            <p:ph type="body" idx="1"/>
          </p:nvPr>
        </p:nvSpPr>
        <p:spPr/>
        <p:txBody>
          <a:bodyPr/>
          <a:lstStyle/>
          <a:p>
            <a:pPr marL="317499" indent="0">
              <a:buNone/>
            </a:pPr>
            <a:r>
              <a:rPr lang="en-US" b="1" dirty="0" smtClean="0"/>
              <a:t>Gaspar </a:t>
            </a:r>
            <a:r>
              <a:rPr lang="en-US" b="1" dirty="0" err="1" smtClean="0"/>
              <a:t>Melchor</a:t>
            </a:r>
            <a:r>
              <a:rPr lang="en-US" b="1" dirty="0" smtClean="0"/>
              <a:t> </a:t>
            </a:r>
            <a:r>
              <a:rPr lang="en-US" b="1" dirty="0"/>
              <a:t>de </a:t>
            </a:r>
            <a:r>
              <a:rPr lang="en-US" b="1" dirty="0" err="1"/>
              <a:t>Jovellanos</a:t>
            </a:r>
            <a:r>
              <a:rPr lang="en-US" dirty="0"/>
              <a:t> </a:t>
            </a:r>
            <a:r>
              <a:rPr lang="en-US" dirty="0" smtClean="0"/>
              <a:t>(1744-1811)</a:t>
            </a:r>
          </a:p>
          <a:p>
            <a:pPr marL="317499" indent="0">
              <a:buNone/>
            </a:pPr>
            <a:r>
              <a:rPr lang="en-US" dirty="0" smtClean="0"/>
              <a:t>Lawyer, author, statesman</a:t>
            </a:r>
          </a:p>
          <a:p>
            <a:pPr marL="317499" indent="0">
              <a:buNone/>
            </a:pPr>
            <a:r>
              <a:rPr lang="en-US" dirty="0" smtClean="0"/>
              <a:t>“Though </a:t>
            </a:r>
            <a:r>
              <a:rPr lang="en-US" dirty="0" err="1" smtClean="0"/>
              <a:t>Jovellanos</a:t>
            </a:r>
            <a:r>
              <a:rPr lang="en-US" dirty="0" smtClean="0"/>
              <a:t>’ liberalism was not the product of a single influence, Smith impressed him profoundly.” </a:t>
            </a:r>
            <a:r>
              <a:rPr lang="en-US" sz="1200" dirty="0" smtClean="0"/>
              <a:t>(R.S. Smith in Lai p. 315)</a:t>
            </a:r>
          </a:p>
          <a:p>
            <a:r>
              <a:rPr lang="en-US" dirty="0" smtClean="0"/>
              <a:t>Read WN four times.</a:t>
            </a:r>
          </a:p>
          <a:p>
            <a:r>
              <a:rPr lang="en-US" dirty="0" smtClean="0"/>
              <a:t>By 1781 read and admired </a:t>
            </a:r>
            <a:r>
              <a:rPr lang="en-US" i="1" dirty="0" smtClean="0"/>
              <a:t>Charles V</a:t>
            </a:r>
            <a:r>
              <a:rPr lang="en-US" dirty="0" smtClean="0"/>
              <a:t>.</a:t>
            </a:r>
          </a:p>
          <a:p>
            <a:r>
              <a:rPr lang="en-US" dirty="0" smtClean="0"/>
              <a:t>He was a leader of the </a:t>
            </a:r>
            <a:r>
              <a:rPr lang="en-US" dirty="0" err="1" smtClean="0"/>
              <a:t>Liberales</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3351758" y="-88900"/>
            <a:ext cx="1447800" cy="1689100"/>
          </a:xfrm>
          <a:prstGeom prst="rect">
            <a:avLst/>
          </a:prstGeom>
        </p:spPr>
      </p:pic>
      <p:sp>
        <p:nvSpPr>
          <p:cNvPr id="5" name="TextBox 4"/>
          <p:cNvSpPr txBox="1"/>
          <p:nvPr/>
        </p:nvSpPr>
        <p:spPr>
          <a:xfrm>
            <a:off x="4905023" y="729963"/>
            <a:ext cx="3335694" cy="400110"/>
          </a:xfrm>
          <a:prstGeom prst="rect">
            <a:avLst/>
          </a:prstGeom>
          <a:noFill/>
        </p:spPr>
        <p:txBody>
          <a:bodyPr wrap="none" rtlCol="0">
            <a:spAutoFit/>
          </a:bodyPr>
          <a:lstStyle/>
          <a:p>
            <a:r>
              <a:rPr lang="en-US" sz="2000" dirty="0" err="1" smtClean="0">
                <a:solidFill>
                  <a:schemeClr val="tx1">
                    <a:lumMod val="10000"/>
                    <a:lumOff val="90000"/>
                  </a:schemeClr>
                </a:solidFill>
              </a:rPr>
              <a:t>Jovellanos</a:t>
            </a:r>
            <a:r>
              <a:rPr lang="en-US" sz="2000" dirty="0" smtClean="0">
                <a:solidFill>
                  <a:schemeClr val="tx1">
                    <a:lumMod val="10000"/>
                    <a:lumOff val="90000"/>
                  </a:schemeClr>
                </a:solidFill>
              </a:rPr>
              <a:t> painted by Goya</a:t>
            </a:r>
            <a:endParaRPr lang="en-US" sz="2000" dirty="0">
              <a:solidFill>
                <a:schemeClr val="tx1">
                  <a:lumMod val="10000"/>
                  <a:lumOff val="90000"/>
                </a:schemeClr>
              </a:solidFill>
            </a:endParaRPr>
          </a:p>
        </p:txBody>
      </p:sp>
    </p:spTree>
    <p:extLst>
      <p:ext uri="{BB962C8B-B14F-4D97-AF65-F5344CB8AC3E}">
        <p14:creationId xmlns:p14="http://schemas.microsoft.com/office/powerpoint/2010/main" val="26173016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Sweden</a:t>
            </a:r>
            <a:endParaRPr lang="en-US" dirty="0"/>
          </a:p>
        </p:txBody>
      </p:sp>
      <p:sp>
        <p:nvSpPr>
          <p:cNvPr id="3" name="Text Placeholder 2"/>
          <p:cNvSpPr>
            <a:spLocks noGrp="1"/>
          </p:cNvSpPr>
          <p:nvPr>
            <p:ph type="body" idx="1"/>
          </p:nvPr>
        </p:nvSpPr>
        <p:spPr/>
        <p:txBody>
          <a:bodyPr/>
          <a:lstStyle/>
          <a:p>
            <a:pPr marL="317499" indent="0">
              <a:buNone/>
            </a:pPr>
            <a:r>
              <a:rPr lang="en-US" b="1" dirty="0" smtClean="0"/>
              <a:t>Georg </a:t>
            </a:r>
            <a:r>
              <a:rPr lang="en-US" b="1" dirty="0" err="1" smtClean="0"/>
              <a:t>Adlersparre</a:t>
            </a:r>
            <a:r>
              <a:rPr lang="en-US" dirty="0" smtClean="0"/>
              <a:t>: </a:t>
            </a:r>
          </a:p>
          <a:p>
            <a:r>
              <a:rPr lang="en-US" dirty="0" smtClean="0"/>
              <a:t>Highly </a:t>
            </a:r>
            <a:r>
              <a:rPr lang="en-US" dirty="0" err="1" smtClean="0"/>
              <a:t>Smithian</a:t>
            </a:r>
            <a:endParaRPr lang="en-US" dirty="0" smtClean="0"/>
          </a:p>
          <a:p>
            <a:r>
              <a:rPr lang="en-US" dirty="0"/>
              <a:t>T</a:t>
            </a:r>
            <a:r>
              <a:rPr lang="en-US" dirty="0" smtClean="0"/>
              <a:t>ranslated parts of WN</a:t>
            </a:r>
          </a:p>
          <a:p>
            <a:r>
              <a:rPr lang="en-US" dirty="0"/>
              <a:t>C</a:t>
            </a:r>
            <a:r>
              <a:rPr lang="en-US" dirty="0" smtClean="0"/>
              <a:t>alled himself “liberal” in 1804.</a:t>
            </a:r>
          </a:p>
          <a:p>
            <a:r>
              <a:rPr lang="en-US" dirty="0"/>
              <a:t>L</a:t>
            </a:r>
            <a:r>
              <a:rPr lang="en-US" dirty="0" smtClean="0"/>
              <a:t>ed the ousting of the king and Liberal wing of the 1809-1810 constitutional convention!</a:t>
            </a:r>
          </a:p>
          <a:p>
            <a:pPr marL="317499" indent="0">
              <a:buNone/>
            </a:pPr>
            <a:endParaRPr lang="en-US" dirty="0"/>
          </a:p>
        </p:txBody>
      </p:sp>
      <p:pic>
        <p:nvPicPr>
          <p:cNvPr id="4" name="Picture 3"/>
          <p:cNvPicPr>
            <a:picLocks noChangeAspect="1"/>
          </p:cNvPicPr>
          <p:nvPr/>
        </p:nvPicPr>
        <p:blipFill>
          <a:blip r:embed="rId2"/>
          <a:stretch>
            <a:fillRect/>
          </a:stretch>
        </p:blipFill>
        <p:spPr>
          <a:xfrm>
            <a:off x="5672751" y="274637"/>
            <a:ext cx="2032000" cy="3022600"/>
          </a:xfrm>
          <a:prstGeom prst="rect">
            <a:avLst/>
          </a:prstGeom>
        </p:spPr>
      </p:pic>
      <p:pic>
        <p:nvPicPr>
          <p:cNvPr id="5" name="Picture 4"/>
          <p:cNvPicPr>
            <a:picLocks noChangeAspect="1"/>
          </p:cNvPicPr>
          <p:nvPr/>
        </p:nvPicPr>
        <p:blipFill>
          <a:blip r:embed="rId3"/>
          <a:stretch>
            <a:fillRect/>
          </a:stretch>
        </p:blipFill>
        <p:spPr>
          <a:xfrm>
            <a:off x="1607827" y="4958033"/>
            <a:ext cx="1464191" cy="2113719"/>
          </a:xfrm>
          <a:prstGeom prst="rect">
            <a:avLst/>
          </a:prstGeom>
        </p:spPr>
      </p:pic>
      <p:sp>
        <p:nvSpPr>
          <p:cNvPr id="6" name="TextBox 5"/>
          <p:cNvSpPr txBox="1"/>
          <p:nvPr/>
        </p:nvSpPr>
        <p:spPr>
          <a:xfrm>
            <a:off x="3430597" y="5368562"/>
            <a:ext cx="2083511" cy="646331"/>
          </a:xfrm>
          <a:prstGeom prst="rect">
            <a:avLst/>
          </a:prstGeom>
          <a:noFill/>
        </p:spPr>
        <p:txBody>
          <a:bodyPr wrap="none" rtlCol="0">
            <a:spAutoFit/>
          </a:bodyPr>
          <a:lstStyle/>
          <a:p>
            <a:r>
              <a:rPr lang="en-US" sz="1800" dirty="0" smtClean="0">
                <a:solidFill>
                  <a:srgbClr val="FFFFFF"/>
                </a:solidFill>
              </a:rPr>
              <a:t>Georg </a:t>
            </a:r>
            <a:r>
              <a:rPr lang="en-US" sz="1800" dirty="0" err="1" smtClean="0">
                <a:solidFill>
                  <a:srgbClr val="FFFFFF"/>
                </a:solidFill>
              </a:rPr>
              <a:t>Adlersparre</a:t>
            </a:r>
            <a:endParaRPr lang="en-US" sz="1800" dirty="0" smtClean="0">
              <a:solidFill>
                <a:srgbClr val="FFFFFF"/>
              </a:solidFill>
            </a:endParaRPr>
          </a:p>
          <a:p>
            <a:r>
              <a:rPr lang="en-US" sz="1800" dirty="0" smtClean="0">
                <a:solidFill>
                  <a:srgbClr val="FFFFFF"/>
                </a:solidFill>
              </a:rPr>
              <a:t>1760-1835</a:t>
            </a:r>
            <a:endParaRPr lang="en-US" sz="1800" dirty="0">
              <a:solidFill>
                <a:srgbClr val="FFFFFF"/>
              </a:solidFill>
            </a:endParaRPr>
          </a:p>
        </p:txBody>
      </p:sp>
    </p:spTree>
    <p:extLst>
      <p:ext uri="{BB962C8B-B14F-4D97-AF65-F5344CB8AC3E}">
        <p14:creationId xmlns:p14="http://schemas.microsoft.com/office/powerpoint/2010/main" val="8510807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Liberalism</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53</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t="-17501" b="-17501"/>
          <a:stretch>
            <a:fillRect/>
          </a:stretch>
        </p:blipFill>
        <p:spPr bwMode="auto">
          <a:xfrm>
            <a:off x="116069" y="1679222"/>
            <a:ext cx="8943269" cy="5178778"/>
          </a:xfrm>
          <a:prstGeom prst="rect">
            <a:avLst/>
          </a:prstGeom>
          <a:noFill/>
          <a:ln>
            <a:noFill/>
          </a:ln>
        </p:spPr>
      </p:pic>
    </p:spTree>
    <p:extLst>
      <p:ext uri="{BB962C8B-B14F-4D97-AF65-F5344CB8AC3E}">
        <p14:creationId xmlns:p14="http://schemas.microsoft.com/office/powerpoint/2010/main" val="32308681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dirty="0"/>
              <a:t>Was liberty really the soul of original liberalism?</a:t>
            </a:r>
          </a:p>
        </p:txBody>
      </p:sp>
      <p:sp>
        <p:nvSpPr>
          <p:cNvPr id="4" name="Slide Number Placeholder 3"/>
          <p:cNvSpPr>
            <a:spLocks noGrp="1"/>
          </p:cNvSpPr>
          <p:nvPr>
            <p:ph type="sldNum" sz="quarter" idx="12"/>
          </p:nvPr>
        </p:nvSpPr>
        <p:spPr/>
        <p:txBody>
          <a:bodyPr/>
          <a:lstStyle/>
          <a:p>
            <a:fld id="{459A5F39-4CE7-434C-A5CB-50A363451602}" type="slidenum">
              <a:rPr lang="en-US" smtClean="0"/>
              <a:t>54</a:t>
            </a:fld>
            <a:endParaRPr lang="en-US"/>
          </a:p>
        </p:txBody>
      </p:sp>
    </p:spTree>
    <p:extLst>
      <p:ext uri="{BB962C8B-B14F-4D97-AF65-F5344CB8AC3E}">
        <p14:creationId xmlns:p14="http://schemas.microsoft.com/office/powerpoint/2010/main" val="2833857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was liberal reform achieved?</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Many say that Smith &amp;co persuade the aristocrats and elites.</a:t>
            </a:r>
          </a:p>
          <a:p>
            <a:pPr marL="0" indent="0">
              <a:buNone/>
            </a:pPr>
            <a:r>
              <a:rPr lang="en-US" sz="2800" dirty="0" smtClean="0"/>
              <a:t>Quotations from:</a:t>
            </a:r>
          </a:p>
          <a:p>
            <a:pPr marL="342900" lvl="1" indent="0">
              <a:buNone/>
            </a:pPr>
            <a:r>
              <a:rPr lang="en-US" sz="2800" dirty="0" err="1" smtClean="0"/>
              <a:t>Dugald</a:t>
            </a:r>
            <a:r>
              <a:rPr lang="en-US" sz="2800" dirty="0" smtClean="0"/>
              <a:t> Stewart</a:t>
            </a:r>
          </a:p>
          <a:p>
            <a:pPr marL="342900" lvl="1" indent="0">
              <a:buNone/>
            </a:pPr>
            <a:r>
              <a:rPr lang="en-US" sz="2800" dirty="0" smtClean="0"/>
              <a:t>John Millar</a:t>
            </a:r>
          </a:p>
          <a:p>
            <a:pPr marL="342900" lvl="1" indent="0">
              <a:buNone/>
            </a:pPr>
            <a:r>
              <a:rPr lang="en-US" sz="2800" dirty="0" smtClean="0"/>
              <a:t>Joseph Schumpeter</a:t>
            </a:r>
          </a:p>
          <a:p>
            <a:pPr marL="342900" lvl="1" indent="0">
              <a:buNone/>
            </a:pPr>
            <a:r>
              <a:rPr lang="en-US" sz="2800" dirty="0" err="1" smtClean="0"/>
              <a:t>Ludvig</a:t>
            </a:r>
            <a:r>
              <a:rPr lang="en-US" sz="2800" dirty="0" smtClean="0"/>
              <a:t> von </a:t>
            </a:r>
            <a:r>
              <a:rPr lang="en-US" sz="2800" dirty="0" err="1" smtClean="0"/>
              <a:t>Mises</a:t>
            </a:r>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55</a:t>
            </a:fld>
            <a:endParaRPr lang="en-US"/>
          </a:p>
        </p:txBody>
      </p:sp>
    </p:spTree>
    <p:extLst>
      <p:ext uri="{BB962C8B-B14F-4D97-AF65-F5344CB8AC3E}">
        <p14:creationId xmlns:p14="http://schemas.microsoft.com/office/powerpoint/2010/main" val="2214403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400" dirty="0"/>
          </a:p>
        </p:txBody>
      </p:sp>
      <p:sp>
        <p:nvSpPr>
          <p:cNvPr id="3" name="Content Placeholder 2"/>
          <p:cNvSpPr>
            <a:spLocks noGrp="1"/>
          </p:cNvSpPr>
          <p:nvPr>
            <p:ph idx="1"/>
          </p:nvPr>
        </p:nvSpPr>
        <p:spPr>
          <a:xfrm>
            <a:off x="765175" y="1788626"/>
            <a:ext cx="7612064" cy="4182035"/>
          </a:xfrm>
        </p:spPr>
        <p:txBody>
          <a:bodyPr>
            <a:noAutofit/>
          </a:bodyPr>
          <a:lstStyle/>
          <a:p>
            <a:pPr marL="0" indent="0">
              <a:buNone/>
            </a:pPr>
            <a:r>
              <a:rPr lang="en-US" u="sng" dirty="0" err="1" smtClean="0"/>
              <a:t>Dugald</a:t>
            </a:r>
            <a:r>
              <a:rPr lang="en-US" u="sng" dirty="0" smtClean="0"/>
              <a:t> Stewart</a:t>
            </a:r>
            <a:r>
              <a:rPr lang="en-US" dirty="0" smtClean="0"/>
              <a:t>: By the end of his life Smith “had not only the satisfaction of seeing the opposition [to his policy ideas] gradually subside, but to witness the practical influence of his writings on the commercial policy of his country.” (EPS 324)</a:t>
            </a:r>
          </a:p>
          <a:p>
            <a:pPr marL="0" indent="0">
              <a:buNone/>
            </a:pPr>
            <a:r>
              <a:rPr lang="en-US" u="sng" dirty="0" smtClean="0"/>
              <a:t>John Millar</a:t>
            </a:r>
            <a:r>
              <a:rPr lang="en-US" dirty="0" smtClean="0"/>
              <a:t>: “the world is much indebted to” philosophers esp. Smith. “The universal approbation which this new doctrine has met with in the higher classes of mercantile people”… is “a decisive proof…of the enlarged views of political economy, by which the present age has become so eminently distinguished” (p.717)</a:t>
            </a:r>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56</a:t>
            </a:fld>
            <a:endParaRPr lang="en-US"/>
          </a:p>
        </p:txBody>
      </p:sp>
    </p:spTree>
    <p:extLst>
      <p:ext uri="{BB962C8B-B14F-4D97-AF65-F5344CB8AC3E}">
        <p14:creationId xmlns:p14="http://schemas.microsoft.com/office/powerpoint/2010/main" val="430869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commentators:</a:t>
            </a:r>
            <a:endParaRPr lang="en-US" dirty="0"/>
          </a:p>
        </p:txBody>
      </p:sp>
      <p:sp>
        <p:nvSpPr>
          <p:cNvPr id="3" name="Content Placeholder 2"/>
          <p:cNvSpPr>
            <a:spLocks noGrp="1"/>
          </p:cNvSpPr>
          <p:nvPr>
            <p:ph idx="1"/>
          </p:nvPr>
        </p:nvSpPr>
        <p:spPr/>
        <p:txBody>
          <a:bodyPr/>
          <a:lstStyle/>
          <a:p>
            <a:pPr marL="0" indent="0">
              <a:buNone/>
            </a:pPr>
            <a:r>
              <a:rPr lang="en-US" dirty="0" smtClean="0"/>
              <a:t>Schumpeter, speaking of “the English case” in particular:</a:t>
            </a:r>
          </a:p>
          <a:p>
            <a:pPr marL="0" indent="0">
              <a:buNone/>
            </a:pPr>
            <a:r>
              <a:rPr lang="en-US" dirty="0" smtClean="0"/>
              <a:t>“The aristocratic element continued to rule the roost </a:t>
            </a:r>
            <a:r>
              <a:rPr lang="en-US" i="1" dirty="0" smtClean="0"/>
              <a:t>right to the end of the period of intact and vital capitalism</a:t>
            </a:r>
            <a:r>
              <a:rPr lang="en-US" dirty="0" smtClean="0"/>
              <a:t>… [The aristocratic element] made itself the representative of bourgeois interests and fought the battles of the bourgeoisie; it had to surrender its last legal privileges; but with these qualifications, and for ends no longer its own, it continued to man the political engine, to manage the state, to govern” </a:t>
            </a:r>
            <a:r>
              <a:rPr lang="en-US" sz="1000" dirty="0" smtClean="0"/>
              <a:t>(CSD 136-37).</a:t>
            </a:r>
            <a:endParaRPr lang="en-US" sz="1000" dirty="0"/>
          </a:p>
        </p:txBody>
      </p:sp>
      <p:sp>
        <p:nvSpPr>
          <p:cNvPr id="4" name="Slide Number Placeholder 3"/>
          <p:cNvSpPr>
            <a:spLocks noGrp="1"/>
          </p:cNvSpPr>
          <p:nvPr>
            <p:ph type="sldNum" sz="quarter" idx="12"/>
          </p:nvPr>
        </p:nvSpPr>
        <p:spPr/>
        <p:txBody>
          <a:bodyPr/>
          <a:lstStyle/>
          <a:p>
            <a:fld id="{459A5F39-4CE7-434C-A5CB-50A363451602}" type="slidenum">
              <a:rPr lang="en-US" smtClean="0"/>
              <a:t>57</a:t>
            </a:fld>
            <a:endParaRPr lang="en-US"/>
          </a:p>
        </p:txBody>
      </p:sp>
    </p:spTree>
    <p:extLst>
      <p:ext uri="{BB962C8B-B14F-4D97-AF65-F5344CB8AC3E}">
        <p14:creationId xmlns:p14="http://schemas.microsoft.com/office/powerpoint/2010/main" val="4192720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5175" y="1915625"/>
            <a:ext cx="7612064" cy="4182035"/>
          </a:xfrm>
        </p:spPr>
        <p:txBody>
          <a:bodyPr>
            <a:noAutofit/>
          </a:bodyPr>
          <a:lstStyle/>
          <a:p>
            <a:pPr marL="0" indent="0">
              <a:buNone/>
            </a:pPr>
            <a:r>
              <a:rPr lang="en-US" sz="2800" dirty="0" err="1" smtClean="0"/>
              <a:t>Mises</a:t>
            </a:r>
            <a:r>
              <a:rPr lang="en-US" sz="2800" dirty="0" smtClean="0"/>
              <a:t>:</a:t>
            </a:r>
          </a:p>
          <a:p>
            <a:pPr marL="0" indent="0">
              <a:buNone/>
            </a:pPr>
            <a:r>
              <a:rPr lang="en-US" sz="2800" dirty="0" smtClean="0"/>
              <a:t>“The most amazing thing concerning the unprecedented change…is the fact that it was accomplished by a small number of authors and a hardly greater number of statesmen who had assimilated their teachings. … Western civilization adopted capitalism upon recommendation…of a small elite.” </a:t>
            </a:r>
            <a:r>
              <a:rPr lang="en-US" sz="1000" dirty="0" smtClean="0"/>
              <a:t>(Anti-cap 34-35)</a:t>
            </a:r>
            <a:endParaRPr lang="en-US" sz="1000" dirty="0"/>
          </a:p>
        </p:txBody>
      </p:sp>
      <p:sp>
        <p:nvSpPr>
          <p:cNvPr id="4" name="Slide Number Placeholder 3"/>
          <p:cNvSpPr>
            <a:spLocks noGrp="1"/>
          </p:cNvSpPr>
          <p:nvPr>
            <p:ph type="sldNum" sz="quarter" idx="12"/>
          </p:nvPr>
        </p:nvSpPr>
        <p:spPr/>
        <p:txBody>
          <a:bodyPr/>
          <a:lstStyle/>
          <a:p>
            <a:fld id="{459A5F39-4CE7-434C-A5CB-50A363451602}" type="slidenum">
              <a:rPr lang="en-US" smtClean="0"/>
              <a:t>58</a:t>
            </a:fld>
            <a:endParaRPr lang="en-US"/>
          </a:p>
        </p:txBody>
      </p:sp>
    </p:spTree>
    <p:extLst>
      <p:ext uri="{BB962C8B-B14F-4D97-AF65-F5344CB8AC3E}">
        <p14:creationId xmlns:p14="http://schemas.microsoft.com/office/powerpoint/2010/main" val="3824121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dirty="0" smtClean="0"/>
              <a:t>Three faces of “liberal”</a:t>
            </a:r>
            <a:endParaRPr lang="en-US" dirty="0"/>
          </a:p>
        </p:txBody>
      </p:sp>
      <p:sp>
        <p:nvSpPr>
          <p:cNvPr id="3" name="Content Placeholder 2"/>
          <p:cNvSpPr>
            <a:spLocks noGrp="1"/>
          </p:cNvSpPr>
          <p:nvPr>
            <p:ph idx="1"/>
          </p:nvPr>
        </p:nvSpPr>
        <p:spPr>
          <a:xfrm>
            <a:off x="765175" y="1802737"/>
            <a:ext cx="7612064" cy="4182035"/>
          </a:xfrm>
        </p:spPr>
        <p:txBody>
          <a:bodyPr>
            <a:normAutofit fontScale="85000" lnSpcReduction="20000"/>
          </a:bodyPr>
          <a:lstStyle/>
          <a:p>
            <a:pPr marL="457200" indent="-457200">
              <a:buAutoNum type="arabicPeriod"/>
            </a:pPr>
            <a:r>
              <a:rPr lang="en-US" dirty="0" smtClean="0"/>
              <a:t>The presumption of liberty</a:t>
            </a:r>
          </a:p>
          <a:p>
            <a:pPr marL="457200" indent="-457200">
              <a:buAutoNum type="arabicPeriod"/>
            </a:pPr>
            <a:endParaRPr lang="en-US" dirty="0" smtClean="0"/>
          </a:p>
          <a:p>
            <a:pPr marL="457200" indent="-457200">
              <a:buAutoNum type="arabicPeriod"/>
            </a:pPr>
            <a:r>
              <a:rPr lang="en-US" dirty="0" err="1" smtClean="0"/>
              <a:t>Democratism</a:t>
            </a:r>
            <a:endParaRPr lang="en-US" dirty="0" smtClean="0"/>
          </a:p>
          <a:p>
            <a:pPr marL="457200" indent="-457200">
              <a:buAutoNum type="arabicPeriod"/>
            </a:pPr>
            <a:endParaRPr lang="en-US" dirty="0" smtClean="0"/>
          </a:p>
          <a:p>
            <a:pPr marL="457200" indent="-457200">
              <a:buAutoNum type="arabicPeriod"/>
            </a:pPr>
            <a:r>
              <a:rPr lang="en-US" dirty="0" smtClean="0"/>
              <a:t>The </a:t>
            </a:r>
            <a:r>
              <a:rPr lang="en-US" dirty="0" err="1" smtClean="0"/>
              <a:t>governmentalization</a:t>
            </a:r>
            <a:r>
              <a:rPr lang="en-US" dirty="0" smtClean="0"/>
              <a:t> of social affairs</a:t>
            </a:r>
          </a:p>
          <a:p>
            <a:pPr marL="457200" indent="-457200">
              <a:buAutoNum type="arabicPeriod"/>
            </a:pPr>
            <a:endParaRPr lang="en-US" dirty="0" smtClean="0"/>
          </a:p>
          <a:p>
            <a:pPr marL="457200" indent="-457200">
              <a:buAutoNum type="arabicPeriod"/>
            </a:pPr>
            <a:endParaRPr lang="en-US" dirty="0"/>
          </a:p>
          <a:p>
            <a:pPr marL="457200" indent="-457200">
              <a:buAutoNum type="arabicPeriod"/>
            </a:pPr>
            <a:endParaRPr lang="en-US" dirty="0" smtClean="0"/>
          </a:p>
          <a:p>
            <a:pPr marL="342900" lvl="1" indent="0">
              <a:buNone/>
            </a:pPr>
            <a:r>
              <a:rPr lang="en-US" dirty="0" smtClean="0"/>
              <a:t>  T.H. Green    L.T. </a:t>
            </a:r>
            <a:r>
              <a:rPr lang="en-US" dirty="0" err="1" smtClean="0"/>
              <a:t>Hobhouse</a:t>
            </a:r>
            <a:r>
              <a:rPr lang="en-US" dirty="0" smtClean="0"/>
              <a:t>  J.A. Hobson   J. Dewey  J. </a:t>
            </a:r>
            <a:r>
              <a:rPr lang="en-US" dirty="0" err="1" smtClean="0"/>
              <a:t>Stiglitz</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59</a:t>
            </a:fld>
            <a:endParaRPr lang="en-US"/>
          </a:p>
        </p:txBody>
      </p:sp>
      <p:sp>
        <p:nvSpPr>
          <p:cNvPr id="5" name="Shape 253"/>
          <p:cNvSpPr/>
          <p:nvPr/>
        </p:nvSpPr>
        <p:spPr>
          <a:xfrm>
            <a:off x="4305300" y="1619292"/>
            <a:ext cx="1208064" cy="888999"/>
          </a:xfrm>
          <a:prstGeom prst="rect">
            <a:avLst/>
          </a:prstGeom>
          <a:blipFill>
            <a:blip r:embed="rId2"/>
            <a:stretch>
              <a:fillRect/>
            </a:stretch>
          </a:blipFill>
        </p:spPr>
      </p:sp>
      <p:pic>
        <p:nvPicPr>
          <p:cNvPr id="6" name="Picture 5"/>
          <p:cNvPicPr>
            <a:picLocks noChangeAspect="1"/>
          </p:cNvPicPr>
          <p:nvPr/>
        </p:nvPicPr>
        <p:blipFill>
          <a:blip r:embed="rId3"/>
          <a:stretch>
            <a:fillRect/>
          </a:stretch>
        </p:blipFill>
        <p:spPr>
          <a:xfrm>
            <a:off x="3077632" y="4261555"/>
            <a:ext cx="905228" cy="1332222"/>
          </a:xfrm>
          <a:prstGeom prst="rect">
            <a:avLst/>
          </a:prstGeom>
        </p:spPr>
      </p:pic>
      <p:pic>
        <p:nvPicPr>
          <p:cNvPr id="7" name="Picture 6"/>
          <p:cNvPicPr>
            <a:picLocks noChangeAspect="1"/>
          </p:cNvPicPr>
          <p:nvPr/>
        </p:nvPicPr>
        <p:blipFill>
          <a:blip r:embed="rId4"/>
          <a:stretch>
            <a:fillRect/>
          </a:stretch>
        </p:blipFill>
        <p:spPr>
          <a:xfrm>
            <a:off x="1483075" y="4252778"/>
            <a:ext cx="1001889" cy="1255888"/>
          </a:xfrm>
          <a:prstGeom prst="rect">
            <a:avLst/>
          </a:prstGeom>
        </p:spPr>
      </p:pic>
      <p:pic>
        <p:nvPicPr>
          <p:cNvPr id="8" name="Picture 7"/>
          <p:cNvPicPr>
            <a:picLocks noChangeAspect="1"/>
          </p:cNvPicPr>
          <p:nvPr/>
        </p:nvPicPr>
        <p:blipFill>
          <a:blip r:embed="rId5"/>
          <a:stretch>
            <a:fillRect/>
          </a:stretch>
        </p:blipFill>
        <p:spPr>
          <a:xfrm>
            <a:off x="4653994" y="4224556"/>
            <a:ext cx="910050" cy="1331779"/>
          </a:xfrm>
          <a:prstGeom prst="rect">
            <a:avLst/>
          </a:prstGeom>
        </p:spPr>
      </p:pic>
      <p:pic>
        <p:nvPicPr>
          <p:cNvPr id="9" name="Picture 8"/>
          <p:cNvPicPr>
            <a:picLocks noChangeAspect="1"/>
          </p:cNvPicPr>
          <p:nvPr/>
        </p:nvPicPr>
        <p:blipFill>
          <a:blip r:embed="rId6"/>
          <a:stretch>
            <a:fillRect/>
          </a:stretch>
        </p:blipFill>
        <p:spPr>
          <a:xfrm>
            <a:off x="5964916" y="4162333"/>
            <a:ext cx="880985" cy="1332222"/>
          </a:xfrm>
          <a:prstGeom prst="rect">
            <a:avLst/>
          </a:prstGeom>
        </p:spPr>
      </p:pic>
      <p:pic>
        <p:nvPicPr>
          <p:cNvPr id="12" name="Picture 11"/>
          <p:cNvPicPr>
            <a:picLocks noChangeAspect="1"/>
          </p:cNvPicPr>
          <p:nvPr/>
        </p:nvPicPr>
        <p:blipFill>
          <a:blip r:embed="rId7"/>
          <a:stretch>
            <a:fillRect/>
          </a:stretch>
        </p:blipFill>
        <p:spPr>
          <a:xfrm>
            <a:off x="2908304" y="2511787"/>
            <a:ext cx="953930" cy="1133121"/>
          </a:xfrm>
          <a:prstGeom prst="rect">
            <a:avLst/>
          </a:prstGeom>
        </p:spPr>
      </p:pic>
      <p:pic>
        <p:nvPicPr>
          <p:cNvPr id="13" name="Picture 12"/>
          <p:cNvPicPr>
            <a:picLocks noChangeAspect="1"/>
          </p:cNvPicPr>
          <p:nvPr/>
        </p:nvPicPr>
        <p:blipFill>
          <a:blip r:embed="rId8"/>
          <a:stretch>
            <a:fillRect/>
          </a:stretch>
        </p:blipFill>
        <p:spPr>
          <a:xfrm>
            <a:off x="7134575" y="4176888"/>
            <a:ext cx="935579" cy="1362691"/>
          </a:xfrm>
          <a:prstGeom prst="rect">
            <a:avLst/>
          </a:prstGeom>
        </p:spPr>
      </p:pic>
    </p:spTree>
    <p:extLst>
      <p:ext uri="{BB962C8B-B14F-4D97-AF65-F5344CB8AC3E}">
        <p14:creationId xmlns:p14="http://schemas.microsoft.com/office/powerpoint/2010/main" val="14153080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Option A: Stand pat.</a:t>
            </a:r>
          </a:p>
          <a:p>
            <a:pPr marL="0" indent="0">
              <a:buNone/>
            </a:pPr>
            <a:r>
              <a:rPr lang="en-US" sz="3200" dirty="0" smtClean="0"/>
              <a:t>Option B: Don’t call leftists “liberals.”</a:t>
            </a:r>
          </a:p>
          <a:p>
            <a:pPr marL="0" indent="0">
              <a:buNone/>
            </a:pPr>
            <a:r>
              <a:rPr lang="en-US" sz="3200" dirty="0" smtClean="0"/>
              <a:t>Option C: Also, call yourself “liberal.”</a:t>
            </a:r>
          </a:p>
          <a:p>
            <a:pPr marL="0" indent="0">
              <a:buNone/>
            </a:pPr>
            <a:endParaRPr lang="en-US" sz="3200" dirty="0"/>
          </a:p>
          <a:p>
            <a:pPr marL="0" indent="0">
              <a:buNone/>
            </a:pPr>
            <a:endParaRPr lang="en-US" sz="3200" dirty="0" smtClean="0"/>
          </a:p>
          <a:p>
            <a:pPr marL="0" indent="0">
              <a:buNone/>
            </a:pPr>
            <a:r>
              <a:rPr lang="en-US" sz="3200" dirty="0" smtClean="0"/>
              <a:t>The plea is only Option B.</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6</a:t>
            </a:fld>
            <a:endParaRPr lang="en-US"/>
          </a:p>
        </p:txBody>
      </p:sp>
    </p:spTree>
    <p:extLst>
      <p:ext uri="{BB962C8B-B14F-4D97-AF65-F5344CB8AC3E}">
        <p14:creationId xmlns:p14="http://schemas.microsoft.com/office/powerpoint/2010/main" val="80447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 vs. Continent</a:t>
            </a:r>
            <a:endParaRPr lang="en-US" dirty="0"/>
          </a:p>
        </p:txBody>
      </p:sp>
      <p:sp>
        <p:nvSpPr>
          <p:cNvPr id="3" name="Content Placeholder 2"/>
          <p:cNvSpPr>
            <a:spLocks noGrp="1"/>
          </p:cNvSpPr>
          <p:nvPr>
            <p:ph idx="1"/>
          </p:nvPr>
        </p:nvSpPr>
        <p:spPr/>
        <p:txBody>
          <a:bodyPr>
            <a:normAutofit/>
          </a:bodyPr>
          <a:lstStyle/>
          <a:p>
            <a:pPr marL="317499" indent="0">
              <a:buNone/>
            </a:pPr>
            <a:r>
              <a:rPr lang="en-US" dirty="0"/>
              <a:t>In Britain after </a:t>
            </a:r>
            <a:r>
              <a:rPr lang="en-US" dirty="0" smtClean="0"/>
              <a:t>1690/1707 </a:t>
            </a:r>
            <a:r>
              <a:rPr lang="en-US" dirty="0"/>
              <a:t>is a stable polity, a nation-state with a stable government. </a:t>
            </a:r>
            <a:endParaRPr lang="en-US" dirty="0" smtClean="0"/>
          </a:p>
          <a:p>
            <a:pPr marL="317499" indent="0">
              <a:buNone/>
            </a:pPr>
            <a:endParaRPr lang="en-US" dirty="0"/>
          </a:p>
          <a:p>
            <a:pPr marL="317499" indent="0">
              <a:buNone/>
            </a:pPr>
            <a:r>
              <a:rPr lang="en-US" dirty="0" smtClean="0"/>
              <a:t>On </a:t>
            </a:r>
            <a:r>
              <a:rPr lang="en-US" dirty="0"/>
              <a:t>continent</a:t>
            </a:r>
            <a:r>
              <a:rPr lang="en-US" dirty="0" smtClean="0"/>
              <a:t>, often, liberals felt the need to change the polity as such.</a:t>
            </a:r>
            <a:endParaRPr lang="en-US" dirty="0"/>
          </a:p>
          <a:p>
            <a:pPr marL="317499" indent="0">
              <a:buNone/>
            </a:pPr>
            <a:endParaRPr lang="en-US" dirty="0"/>
          </a:p>
          <a:p>
            <a:pPr marL="317499" indent="0">
              <a:buNone/>
            </a:pPr>
            <a:r>
              <a:rPr lang="en-US" dirty="0" smtClean="0"/>
              <a:t>The </a:t>
            </a:r>
            <a:r>
              <a:rPr lang="en-US" dirty="0"/>
              <a:t>British liberal authors </a:t>
            </a:r>
            <a:r>
              <a:rPr lang="en-US" dirty="0" smtClean="0"/>
              <a:t>are </a:t>
            </a:r>
            <a:r>
              <a:rPr lang="en-US" dirty="0"/>
              <a:t>more focused </a:t>
            </a:r>
            <a:r>
              <a:rPr lang="en-US" dirty="0" smtClean="0"/>
              <a:t>liberal policy reform.</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60</a:t>
            </a:fld>
            <a:endParaRPr lang="en-US"/>
          </a:p>
        </p:txBody>
      </p:sp>
    </p:spTree>
    <p:extLst>
      <p:ext uri="{BB962C8B-B14F-4D97-AF65-F5344CB8AC3E}">
        <p14:creationId xmlns:p14="http://schemas.microsoft.com/office/powerpoint/2010/main" val="3192357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Stewart: Smith is about natural liberty, not </a:t>
            </a:r>
            <a:r>
              <a:rPr lang="en-US" sz="4000" dirty="0" err="1" smtClean="0"/>
              <a:t>democratism</a:t>
            </a:r>
            <a:endParaRPr lang="en-US" sz="40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dirty="0" smtClean="0"/>
              <a:t>“The progress already made in this science…has been sufficient to </a:t>
            </a:r>
            <a:r>
              <a:rPr lang="en-US" sz="2600" dirty="0" err="1" smtClean="0"/>
              <a:t>shew</a:t>
            </a:r>
            <a:r>
              <a:rPr lang="en-US" sz="2600" dirty="0" smtClean="0"/>
              <a:t>, that the happiness of mankind depends, not on the share which the people possess, directly or indirectly, in the enactment of laws, but on the equity and expediency of the laws that are enacted.”</a:t>
            </a:r>
          </a:p>
          <a:p>
            <a:pPr marL="0" indent="0">
              <a:buNone/>
            </a:pPr>
            <a:r>
              <a:rPr lang="en-US" sz="2600" dirty="0" smtClean="0"/>
              <a:t>“[T]he most celebrated works … by Smith, </a:t>
            </a:r>
            <a:r>
              <a:rPr lang="en-US" sz="2600" dirty="0" err="1" smtClean="0"/>
              <a:t>Quesnai</a:t>
            </a:r>
            <a:r>
              <a:rPr lang="en-US" sz="2600" dirty="0" smtClean="0"/>
              <a:t>, Turgot, </a:t>
            </a:r>
            <a:r>
              <a:rPr lang="en-US" sz="2600" dirty="0" err="1" smtClean="0"/>
              <a:t>Campomanes</a:t>
            </a:r>
            <a:r>
              <a:rPr lang="en-US" sz="2600" dirty="0" smtClean="0"/>
              <a:t>, </a:t>
            </a:r>
            <a:r>
              <a:rPr lang="en-US" sz="2600" dirty="0" err="1" smtClean="0"/>
              <a:t>Beccaria</a:t>
            </a:r>
            <a:r>
              <a:rPr lang="en-US" sz="2600" dirty="0" smtClean="0"/>
              <a:t>, and others, have aimed at the improvement of society,--not by delineating plans of new constitutions, but by enlightening the policy of actual legislators.” </a:t>
            </a:r>
          </a:p>
          <a:p>
            <a:pPr marL="0" indent="0">
              <a:buNone/>
            </a:pPr>
            <a:r>
              <a:rPr lang="en-US" sz="1100" dirty="0" smtClean="0"/>
              <a:t>							(EPS 310, 311)</a:t>
            </a:r>
            <a:endParaRPr lang="en-US" sz="1100" dirty="0"/>
          </a:p>
        </p:txBody>
      </p:sp>
      <p:sp>
        <p:nvSpPr>
          <p:cNvPr id="4" name="Slide Number Placeholder 3"/>
          <p:cNvSpPr>
            <a:spLocks noGrp="1"/>
          </p:cNvSpPr>
          <p:nvPr>
            <p:ph type="sldNum" sz="quarter" idx="12"/>
          </p:nvPr>
        </p:nvSpPr>
        <p:spPr/>
        <p:txBody>
          <a:bodyPr/>
          <a:lstStyle/>
          <a:p>
            <a:fld id="{459A5F39-4CE7-434C-A5CB-50A363451602}" type="slidenum">
              <a:rPr lang="en-US" smtClean="0"/>
              <a:t>61</a:t>
            </a:fld>
            <a:endParaRPr lang="en-US"/>
          </a:p>
        </p:txBody>
      </p:sp>
    </p:spTree>
    <p:extLst>
      <p:ext uri="{BB962C8B-B14F-4D97-AF65-F5344CB8AC3E}">
        <p14:creationId xmlns:p14="http://schemas.microsoft.com/office/powerpoint/2010/main" val="4130039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Smith a democrat?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No, not particularly.</a:t>
            </a:r>
          </a:p>
          <a:p>
            <a:pPr marL="0" indent="0">
              <a:buNone/>
            </a:pP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62</a:t>
            </a:fld>
            <a:endParaRPr lang="en-US"/>
          </a:p>
        </p:txBody>
      </p:sp>
    </p:spTree>
    <p:extLst>
      <p:ext uri="{BB962C8B-B14F-4D97-AF65-F5344CB8AC3E}">
        <p14:creationId xmlns:p14="http://schemas.microsoft.com/office/powerpoint/2010/main" val="3896692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Liberalism declined very suddenly after 1880</a:t>
            </a:r>
            <a:endParaRPr lang="en-US" dirty="0"/>
          </a:p>
        </p:txBody>
      </p:sp>
      <p:sp>
        <p:nvSpPr>
          <p:cNvPr id="3" name="Content Placeholder 2"/>
          <p:cNvSpPr>
            <a:spLocks noGrp="1"/>
          </p:cNvSpPr>
          <p:nvPr>
            <p:ph idx="1"/>
          </p:nvPr>
        </p:nvSpPr>
        <p:spPr>
          <a:xfrm>
            <a:off x="765175" y="1830959"/>
            <a:ext cx="7612064" cy="4182035"/>
          </a:xfrm>
        </p:spPr>
        <p:txBody>
          <a:bodyPr>
            <a:noAutofit/>
          </a:bodyPr>
          <a:lstStyle/>
          <a:p>
            <a:pPr marL="0" indent="0">
              <a:buNone/>
            </a:pPr>
            <a:r>
              <a:rPr lang="en-US" sz="2800" dirty="0" smtClean="0"/>
              <a:t>Fabian wrote in 1894:</a:t>
            </a:r>
          </a:p>
          <a:p>
            <a:pPr marL="0" indent="0">
              <a:buNone/>
            </a:pPr>
            <a:r>
              <a:rPr lang="en-US" sz="2800" dirty="0" smtClean="0"/>
              <a:t>“</a:t>
            </a:r>
            <a:r>
              <a:rPr lang="en-US" sz="2800" dirty="0">
                <a:effectLst/>
              </a:rPr>
              <a:t>Laissez-faire individualist political philosophy is dead. In vain does poor Mr. Spencer endeavor to stem the torrent. His political ideas are already as antiquated as Noah’s ark. I do not know a single one of the younger men in England who is influenced by them in the slightest degree, though one hears of one occasionally, just as one hears of a freak in a dime museum</a:t>
            </a:r>
            <a:r>
              <a:rPr lang="en-US" sz="2800" dirty="0" smtClean="0">
                <a:effectLst/>
              </a:rPr>
              <a:t>.”</a:t>
            </a:r>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63</a:t>
            </a:fld>
            <a:endParaRPr lang="en-US"/>
          </a:p>
        </p:txBody>
      </p:sp>
    </p:spTree>
    <p:extLst>
      <p:ext uri="{BB962C8B-B14F-4D97-AF65-F5344CB8AC3E}">
        <p14:creationId xmlns:p14="http://schemas.microsoft.com/office/powerpoint/2010/main" val="4060547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decline so suddenly?</a:t>
            </a:r>
            <a:endParaRPr lang="en-US" dirty="0"/>
          </a:p>
        </p:txBody>
      </p:sp>
      <p:sp>
        <p:nvSpPr>
          <p:cNvPr id="3" name="Content Placeholder 2"/>
          <p:cNvSpPr>
            <a:spLocks noGrp="1"/>
          </p:cNvSpPr>
          <p:nvPr>
            <p:ph idx="1"/>
          </p:nvPr>
        </p:nvSpPr>
        <p:spPr/>
        <p:txBody>
          <a:bodyPr/>
          <a:lstStyle/>
          <a:p>
            <a:pPr marL="0" indent="0">
              <a:buNone/>
            </a:pPr>
            <a:r>
              <a:rPr lang="en-US" sz="2800" dirty="0" smtClean="0"/>
              <a:t>Many said it declined because it failed.</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800" dirty="0" smtClean="0"/>
              <a:t>Other explanations … but can’t go into here.</a:t>
            </a:r>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64</a:t>
            </a:fld>
            <a:endParaRPr lang="en-US"/>
          </a:p>
        </p:txBody>
      </p:sp>
      <p:pic>
        <p:nvPicPr>
          <p:cNvPr id="5" name="Picture 4"/>
          <p:cNvPicPr>
            <a:picLocks noChangeAspect="1"/>
          </p:cNvPicPr>
          <p:nvPr/>
        </p:nvPicPr>
        <p:blipFill>
          <a:blip r:embed="rId2"/>
          <a:stretch>
            <a:fillRect/>
          </a:stretch>
        </p:blipFill>
        <p:spPr>
          <a:xfrm>
            <a:off x="4174064" y="2544232"/>
            <a:ext cx="1473200" cy="2108200"/>
          </a:xfrm>
          <a:prstGeom prst="rect">
            <a:avLst/>
          </a:prstGeom>
        </p:spPr>
      </p:pic>
      <p:pic>
        <p:nvPicPr>
          <p:cNvPr id="6" name="Picture 5"/>
          <p:cNvPicPr>
            <a:picLocks noChangeAspect="1"/>
          </p:cNvPicPr>
          <p:nvPr/>
        </p:nvPicPr>
        <p:blipFill>
          <a:blip r:embed="rId3"/>
          <a:stretch>
            <a:fillRect/>
          </a:stretch>
        </p:blipFill>
        <p:spPr>
          <a:xfrm>
            <a:off x="5812367" y="2705100"/>
            <a:ext cx="2247900" cy="1447800"/>
          </a:xfrm>
          <a:prstGeom prst="rect">
            <a:avLst/>
          </a:prstGeom>
        </p:spPr>
      </p:pic>
    </p:spTree>
    <p:extLst>
      <p:ext uri="{BB962C8B-B14F-4D97-AF65-F5344CB8AC3E}">
        <p14:creationId xmlns:p14="http://schemas.microsoft.com/office/powerpoint/2010/main" val="1776424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mentality of </a:t>
            </a:r>
            <a:r>
              <a:rPr lang="en-US" dirty="0" err="1" smtClean="0"/>
              <a:t>governmentalization</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65</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t="-30237" b="-30237"/>
          <a:stretch>
            <a:fillRect/>
          </a:stretch>
        </p:blipFill>
        <p:spPr bwMode="auto">
          <a:xfrm>
            <a:off x="87846" y="889000"/>
            <a:ext cx="8943269" cy="6632222"/>
          </a:xfrm>
          <a:prstGeom prst="rect">
            <a:avLst/>
          </a:prstGeom>
          <a:noFill/>
          <a:ln>
            <a:noFill/>
          </a:ln>
        </p:spPr>
      </p:pic>
    </p:spTree>
    <p:extLst>
      <p:ext uri="{BB962C8B-B14F-4D97-AF65-F5344CB8AC3E}">
        <p14:creationId xmlns:p14="http://schemas.microsoft.com/office/powerpoint/2010/main" val="2946044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institutions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66</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66889" y="1890890"/>
            <a:ext cx="8339667" cy="4465460"/>
          </a:xfrm>
          <a:prstGeom prst="rect">
            <a:avLst/>
          </a:prstGeom>
          <a:noFill/>
          <a:ln>
            <a:noFill/>
          </a:ln>
        </p:spPr>
      </p:pic>
    </p:spTree>
    <p:extLst>
      <p:ext uri="{BB962C8B-B14F-4D97-AF65-F5344CB8AC3E}">
        <p14:creationId xmlns:p14="http://schemas.microsoft.com/office/powerpoint/2010/main" val="2572445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change or lose meaning</a:t>
            </a:r>
            <a:endParaRPr lang="en-US" dirty="0"/>
          </a:p>
        </p:txBody>
      </p:sp>
      <p:sp>
        <p:nvSpPr>
          <p:cNvPr id="3" name="Content Placeholder 2"/>
          <p:cNvSpPr>
            <a:spLocks noGrp="1"/>
          </p:cNvSpPr>
          <p:nvPr>
            <p:ph idx="1"/>
          </p:nvPr>
        </p:nvSpPr>
        <p:spPr/>
        <p:txBody>
          <a:bodyPr/>
          <a:lstStyle/>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liberal</a:t>
            </a: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liberty</a:t>
            </a: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freedom</a:t>
            </a: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rights</a:t>
            </a: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justice </a:t>
            </a: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p</a:t>
            </a:r>
            <a:r>
              <a:rPr lang="en" dirty="0" smtClean="0">
                <a:solidFill>
                  <a:srgbClr val="FFFFFF"/>
                </a:solidFill>
                <a:latin typeface="Trebuchet MS"/>
                <a:ea typeface="Trebuchet MS"/>
                <a:cs typeface="Trebuchet MS"/>
                <a:sym typeface="Trebuchet MS"/>
                <a:rtl val="0"/>
              </a:rPr>
              <a:t>roperty</a:t>
            </a:r>
            <a:endParaRPr lang="en-US" dirty="0" smtClean="0">
              <a:solidFill>
                <a:srgbClr val="FFFFFF"/>
              </a:solidFill>
              <a:latin typeface="Trebuchet MS"/>
              <a:ea typeface="Trebuchet MS"/>
              <a:cs typeface="Trebuchet MS"/>
              <a:sym typeface="Trebuchet MS"/>
              <a:rtl val="0"/>
            </a:endParaRPr>
          </a:p>
          <a:p>
            <a:pPr marL="457200" lvl="0" indent="-419100">
              <a:spcBef>
                <a:spcPts val="600"/>
              </a:spcBef>
              <a:buClr>
                <a:schemeClr val="dk2"/>
              </a:buClr>
              <a:buSzPct val="100000"/>
              <a:buFont typeface="Trebuchet MS"/>
              <a:buChar char="●"/>
            </a:pPr>
            <a:r>
              <a:rPr lang="en-US" dirty="0" smtClean="0">
                <a:solidFill>
                  <a:srgbClr val="FFFFFF"/>
                </a:solidFill>
                <a:latin typeface="Trebuchet MS"/>
                <a:ea typeface="Trebuchet MS"/>
                <a:cs typeface="Trebuchet MS"/>
                <a:sym typeface="Trebuchet MS"/>
                <a:rtl val="0"/>
              </a:rPr>
              <a:t>contract</a:t>
            </a:r>
            <a:endParaRPr lang="en" dirty="0">
              <a:solidFill>
                <a:srgbClr val="FFFFFF"/>
              </a:solidFill>
              <a:latin typeface="Trebuchet MS"/>
              <a:ea typeface="Trebuchet MS"/>
              <a:cs typeface="Trebuchet MS"/>
              <a:sym typeface="Trebuchet MS"/>
              <a:rtl val="0"/>
            </a:endParaRP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equality, equity</a:t>
            </a:r>
          </a:p>
          <a:p>
            <a:pPr marL="457200" lvl="0" indent="-419100">
              <a:spcBef>
                <a:spcPts val="600"/>
              </a:spcBef>
              <a:buClr>
                <a:schemeClr val="dk2"/>
              </a:buClr>
              <a:buSzPct val="100000"/>
              <a:buFont typeface="Trebuchet MS"/>
              <a:buChar char="●"/>
            </a:pPr>
            <a:r>
              <a:rPr lang="en" dirty="0">
                <a:solidFill>
                  <a:srgbClr val="FFFFFF"/>
                </a:solidFill>
                <a:latin typeface="Trebuchet MS"/>
                <a:ea typeface="Trebuchet MS"/>
                <a:cs typeface="Trebuchet MS"/>
                <a:sym typeface="Trebuchet MS"/>
                <a:rtl val="0"/>
              </a:rPr>
              <a:t>law, rule of law </a:t>
            </a:r>
          </a:p>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t>67</a:t>
            </a:fld>
            <a:endParaRPr lang="en-US"/>
          </a:p>
        </p:txBody>
      </p:sp>
    </p:spTree>
    <p:extLst>
      <p:ext uri="{BB962C8B-B14F-4D97-AF65-F5344CB8AC3E}">
        <p14:creationId xmlns:p14="http://schemas.microsoft.com/office/powerpoint/2010/main" val="4266457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dirty="0" smtClean="0"/>
              <a:t>Three faces of “liberal”</a:t>
            </a:r>
            <a:endParaRPr lang="en-US" dirty="0"/>
          </a:p>
        </p:txBody>
      </p:sp>
      <p:sp>
        <p:nvSpPr>
          <p:cNvPr id="3" name="Content Placeholder 2"/>
          <p:cNvSpPr>
            <a:spLocks noGrp="1"/>
          </p:cNvSpPr>
          <p:nvPr>
            <p:ph idx="1"/>
          </p:nvPr>
        </p:nvSpPr>
        <p:spPr>
          <a:xfrm>
            <a:off x="765175" y="1802737"/>
            <a:ext cx="7612064" cy="4182035"/>
          </a:xfrm>
        </p:spPr>
        <p:txBody>
          <a:bodyPr>
            <a:normAutofit fontScale="85000" lnSpcReduction="20000"/>
          </a:bodyPr>
          <a:lstStyle/>
          <a:p>
            <a:pPr marL="457200" indent="-457200">
              <a:buAutoNum type="arabicPeriod"/>
            </a:pPr>
            <a:r>
              <a:rPr lang="en-US" dirty="0" smtClean="0"/>
              <a:t>The presumption of liberty</a:t>
            </a:r>
          </a:p>
          <a:p>
            <a:pPr marL="457200" indent="-457200">
              <a:buAutoNum type="arabicPeriod"/>
            </a:pPr>
            <a:endParaRPr lang="en-US" dirty="0" smtClean="0"/>
          </a:p>
          <a:p>
            <a:pPr marL="457200" indent="-457200">
              <a:buAutoNum type="arabicPeriod"/>
            </a:pPr>
            <a:r>
              <a:rPr lang="en-US" dirty="0" err="1" smtClean="0"/>
              <a:t>Democratism</a:t>
            </a:r>
            <a:endParaRPr lang="en-US" dirty="0" smtClean="0"/>
          </a:p>
          <a:p>
            <a:pPr marL="457200" indent="-457200">
              <a:buAutoNum type="arabicPeriod"/>
            </a:pPr>
            <a:endParaRPr lang="en-US" dirty="0" smtClean="0"/>
          </a:p>
          <a:p>
            <a:pPr marL="457200" indent="-457200">
              <a:buAutoNum type="arabicPeriod"/>
            </a:pPr>
            <a:r>
              <a:rPr lang="en-US" dirty="0" smtClean="0"/>
              <a:t>The </a:t>
            </a:r>
            <a:r>
              <a:rPr lang="en-US" dirty="0" err="1" smtClean="0"/>
              <a:t>governmentalization</a:t>
            </a:r>
            <a:r>
              <a:rPr lang="en-US" dirty="0" smtClean="0"/>
              <a:t> of social affairs</a:t>
            </a:r>
          </a:p>
          <a:p>
            <a:pPr marL="457200" indent="-457200">
              <a:buAutoNum type="arabicPeriod"/>
            </a:pPr>
            <a:endParaRPr lang="en-US" dirty="0" smtClean="0"/>
          </a:p>
          <a:p>
            <a:pPr marL="457200" indent="-457200">
              <a:buAutoNum type="arabicPeriod"/>
            </a:pPr>
            <a:endParaRPr lang="en-US" dirty="0"/>
          </a:p>
          <a:p>
            <a:pPr marL="457200" indent="-457200">
              <a:buAutoNum type="arabicPeriod"/>
            </a:pPr>
            <a:endParaRPr lang="en-US" dirty="0" smtClean="0"/>
          </a:p>
          <a:p>
            <a:pPr marL="342900" lvl="1" indent="0">
              <a:buNone/>
            </a:pPr>
            <a:r>
              <a:rPr lang="en-US" dirty="0" smtClean="0"/>
              <a:t>  T.H. Green    L.T. </a:t>
            </a:r>
            <a:r>
              <a:rPr lang="en-US" dirty="0" err="1" smtClean="0"/>
              <a:t>Hobhouse</a:t>
            </a:r>
            <a:r>
              <a:rPr lang="en-US" dirty="0" smtClean="0"/>
              <a:t>  J.A. Hobson   J. Dewey  J. </a:t>
            </a:r>
            <a:r>
              <a:rPr lang="en-US" dirty="0" err="1" smtClean="0"/>
              <a:t>Stiglitz</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68</a:t>
            </a:fld>
            <a:endParaRPr lang="en-US"/>
          </a:p>
        </p:txBody>
      </p:sp>
      <p:sp>
        <p:nvSpPr>
          <p:cNvPr id="5" name="Shape 253"/>
          <p:cNvSpPr/>
          <p:nvPr/>
        </p:nvSpPr>
        <p:spPr>
          <a:xfrm>
            <a:off x="4305300" y="1619292"/>
            <a:ext cx="1208064" cy="888999"/>
          </a:xfrm>
          <a:prstGeom prst="rect">
            <a:avLst/>
          </a:prstGeom>
          <a:blipFill>
            <a:blip r:embed="rId2"/>
            <a:stretch>
              <a:fillRect/>
            </a:stretch>
          </a:blipFill>
        </p:spPr>
      </p:sp>
      <p:pic>
        <p:nvPicPr>
          <p:cNvPr id="6" name="Picture 5"/>
          <p:cNvPicPr>
            <a:picLocks noChangeAspect="1"/>
          </p:cNvPicPr>
          <p:nvPr/>
        </p:nvPicPr>
        <p:blipFill>
          <a:blip r:embed="rId3"/>
          <a:stretch>
            <a:fillRect/>
          </a:stretch>
        </p:blipFill>
        <p:spPr>
          <a:xfrm>
            <a:off x="3077632" y="4261555"/>
            <a:ext cx="905228" cy="1332222"/>
          </a:xfrm>
          <a:prstGeom prst="rect">
            <a:avLst/>
          </a:prstGeom>
        </p:spPr>
      </p:pic>
      <p:pic>
        <p:nvPicPr>
          <p:cNvPr id="7" name="Picture 6"/>
          <p:cNvPicPr>
            <a:picLocks noChangeAspect="1"/>
          </p:cNvPicPr>
          <p:nvPr/>
        </p:nvPicPr>
        <p:blipFill>
          <a:blip r:embed="rId4"/>
          <a:stretch>
            <a:fillRect/>
          </a:stretch>
        </p:blipFill>
        <p:spPr>
          <a:xfrm>
            <a:off x="1483075" y="4252778"/>
            <a:ext cx="1001889" cy="1255888"/>
          </a:xfrm>
          <a:prstGeom prst="rect">
            <a:avLst/>
          </a:prstGeom>
        </p:spPr>
      </p:pic>
      <p:pic>
        <p:nvPicPr>
          <p:cNvPr id="8" name="Picture 7"/>
          <p:cNvPicPr>
            <a:picLocks noChangeAspect="1"/>
          </p:cNvPicPr>
          <p:nvPr/>
        </p:nvPicPr>
        <p:blipFill>
          <a:blip r:embed="rId5"/>
          <a:stretch>
            <a:fillRect/>
          </a:stretch>
        </p:blipFill>
        <p:spPr>
          <a:xfrm>
            <a:off x="4653994" y="4224556"/>
            <a:ext cx="910050" cy="1331779"/>
          </a:xfrm>
          <a:prstGeom prst="rect">
            <a:avLst/>
          </a:prstGeom>
        </p:spPr>
      </p:pic>
      <p:pic>
        <p:nvPicPr>
          <p:cNvPr id="9" name="Picture 8"/>
          <p:cNvPicPr>
            <a:picLocks noChangeAspect="1"/>
          </p:cNvPicPr>
          <p:nvPr/>
        </p:nvPicPr>
        <p:blipFill>
          <a:blip r:embed="rId6"/>
          <a:stretch>
            <a:fillRect/>
          </a:stretch>
        </p:blipFill>
        <p:spPr>
          <a:xfrm>
            <a:off x="5964916" y="4162333"/>
            <a:ext cx="880985" cy="1332222"/>
          </a:xfrm>
          <a:prstGeom prst="rect">
            <a:avLst/>
          </a:prstGeom>
        </p:spPr>
      </p:pic>
      <p:pic>
        <p:nvPicPr>
          <p:cNvPr id="12" name="Picture 11"/>
          <p:cNvPicPr>
            <a:picLocks noChangeAspect="1"/>
          </p:cNvPicPr>
          <p:nvPr/>
        </p:nvPicPr>
        <p:blipFill>
          <a:blip r:embed="rId7"/>
          <a:stretch>
            <a:fillRect/>
          </a:stretch>
        </p:blipFill>
        <p:spPr>
          <a:xfrm>
            <a:off x="2908304" y="2511787"/>
            <a:ext cx="953930" cy="1133121"/>
          </a:xfrm>
          <a:prstGeom prst="rect">
            <a:avLst/>
          </a:prstGeom>
        </p:spPr>
      </p:pic>
      <p:pic>
        <p:nvPicPr>
          <p:cNvPr id="13" name="Picture 12"/>
          <p:cNvPicPr>
            <a:picLocks noChangeAspect="1"/>
          </p:cNvPicPr>
          <p:nvPr/>
        </p:nvPicPr>
        <p:blipFill>
          <a:blip r:embed="rId8"/>
          <a:stretch>
            <a:fillRect/>
          </a:stretch>
        </p:blipFill>
        <p:spPr>
          <a:xfrm>
            <a:off x="7134575" y="4176888"/>
            <a:ext cx="935579" cy="1362691"/>
          </a:xfrm>
          <a:prstGeom prst="rect">
            <a:avLst/>
          </a:prstGeom>
        </p:spPr>
      </p:pic>
    </p:spTree>
    <p:extLst>
      <p:ext uri="{BB962C8B-B14F-4D97-AF65-F5344CB8AC3E}">
        <p14:creationId xmlns:p14="http://schemas.microsoft.com/office/powerpoint/2010/main" val="222321328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69</a:t>
            </a:fld>
            <a:endParaRPr lang="en-US"/>
          </a:p>
        </p:txBody>
      </p:sp>
      <p:pic>
        <p:nvPicPr>
          <p:cNvPr id="8" name="Picture 7"/>
          <p:cNvPicPr>
            <a:picLocks noChangeAspect="1"/>
          </p:cNvPicPr>
          <p:nvPr/>
        </p:nvPicPr>
        <p:blipFill>
          <a:blip r:embed="rId2"/>
          <a:stretch>
            <a:fillRect/>
          </a:stretch>
        </p:blipFill>
        <p:spPr>
          <a:xfrm>
            <a:off x="197554" y="1847138"/>
            <a:ext cx="8905969" cy="4672189"/>
          </a:xfrm>
          <a:prstGeom prst="rect">
            <a:avLst/>
          </a:prstGeom>
        </p:spPr>
      </p:pic>
      <p:pic>
        <p:nvPicPr>
          <p:cNvPr id="9" name="Picture 8"/>
          <p:cNvPicPr>
            <a:picLocks noChangeAspect="1"/>
          </p:cNvPicPr>
          <p:nvPr/>
        </p:nvPicPr>
        <p:blipFill>
          <a:blip r:embed="rId3"/>
          <a:stretch>
            <a:fillRect/>
          </a:stretch>
        </p:blipFill>
        <p:spPr>
          <a:xfrm>
            <a:off x="7046565" y="93579"/>
            <a:ext cx="1193800" cy="1587500"/>
          </a:xfrm>
          <a:prstGeom prst="rect">
            <a:avLst/>
          </a:prstGeom>
        </p:spPr>
      </p:pic>
      <p:pic>
        <p:nvPicPr>
          <p:cNvPr id="10" name="Picture 9"/>
          <p:cNvPicPr>
            <a:picLocks noChangeAspect="1"/>
          </p:cNvPicPr>
          <p:nvPr/>
        </p:nvPicPr>
        <p:blipFill>
          <a:blip r:embed="rId4"/>
          <a:stretch>
            <a:fillRect/>
          </a:stretch>
        </p:blipFill>
        <p:spPr>
          <a:xfrm>
            <a:off x="361245" y="808134"/>
            <a:ext cx="2813755" cy="886526"/>
          </a:xfrm>
          <a:prstGeom prst="rect">
            <a:avLst/>
          </a:prstGeom>
        </p:spPr>
      </p:pic>
    </p:spTree>
    <p:extLst>
      <p:ext uri="{BB962C8B-B14F-4D97-AF65-F5344CB8AC3E}">
        <p14:creationId xmlns:p14="http://schemas.microsoft.com/office/powerpoint/2010/main" val="6845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7</a:t>
            </a:fld>
            <a:endParaRPr lang="en-US"/>
          </a:p>
        </p:txBody>
      </p:sp>
      <p:pic>
        <p:nvPicPr>
          <p:cNvPr id="5" name="Picture 4"/>
          <p:cNvPicPr>
            <a:picLocks noChangeAspect="1"/>
          </p:cNvPicPr>
          <p:nvPr/>
        </p:nvPicPr>
        <p:blipFill>
          <a:blip r:embed="rId2"/>
          <a:stretch>
            <a:fillRect/>
          </a:stretch>
        </p:blipFill>
        <p:spPr>
          <a:xfrm>
            <a:off x="7101984" y="48108"/>
            <a:ext cx="1225206" cy="1778904"/>
          </a:xfrm>
          <a:prstGeom prst="rect">
            <a:avLst/>
          </a:prstGeom>
        </p:spPr>
      </p:pic>
      <p:pic>
        <p:nvPicPr>
          <p:cNvPr id="6" name="Picture 5"/>
          <p:cNvPicPr>
            <a:picLocks noChangeAspect="1"/>
          </p:cNvPicPr>
          <p:nvPr/>
        </p:nvPicPr>
        <p:blipFill>
          <a:blip r:embed="rId3"/>
          <a:stretch>
            <a:fillRect/>
          </a:stretch>
        </p:blipFill>
        <p:spPr>
          <a:xfrm>
            <a:off x="177052" y="1854060"/>
            <a:ext cx="8429982" cy="4862804"/>
          </a:xfrm>
          <a:prstGeom prst="rect">
            <a:avLst/>
          </a:prstGeom>
        </p:spPr>
      </p:pic>
    </p:spTree>
    <p:extLst>
      <p:ext uri="{BB962C8B-B14F-4D97-AF65-F5344CB8AC3E}">
        <p14:creationId xmlns:p14="http://schemas.microsoft.com/office/powerpoint/2010/main" val="474380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Liberalism</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70</a:t>
            </a:fld>
            <a:endParaRPr lang="en-US"/>
          </a:p>
        </p:txBody>
      </p:sp>
      <p:pic>
        <p:nvPicPr>
          <p:cNvPr id="7" name="Picture 6"/>
          <p:cNvPicPr>
            <a:picLocks noChangeAspect="1"/>
          </p:cNvPicPr>
          <p:nvPr/>
        </p:nvPicPr>
        <p:blipFill>
          <a:blip r:embed="rId2"/>
          <a:stretch>
            <a:fillRect/>
          </a:stretch>
        </p:blipFill>
        <p:spPr>
          <a:xfrm>
            <a:off x="246948" y="1862667"/>
            <a:ext cx="8559572" cy="4521906"/>
          </a:xfrm>
          <a:prstGeom prst="rect">
            <a:avLst/>
          </a:prstGeom>
        </p:spPr>
      </p:pic>
    </p:spTree>
    <p:extLst>
      <p:ext uri="{BB962C8B-B14F-4D97-AF65-F5344CB8AC3E}">
        <p14:creationId xmlns:p14="http://schemas.microsoft.com/office/powerpoint/2010/main" val="1946311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Suitable terms</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a:t>l</a:t>
            </a:r>
            <a:r>
              <a:rPr lang="en-US" sz="2800" i="1" dirty="0" smtClean="0"/>
              <a:t>eft</a:t>
            </a:r>
          </a:p>
          <a:p>
            <a:pPr marL="0" indent="0">
              <a:buNone/>
            </a:pPr>
            <a:r>
              <a:rPr lang="en-US" sz="2800" i="1" dirty="0"/>
              <a:t>p</a:t>
            </a:r>
            <a:r>
              <a:rPr lang="en-US" sz="2800" i="1" dirty="0" smtClean="0"/>
              <a:t>rogressive</a:t>
            </a:r>
          </a:p>
          <a:p>
            <a:pPr marL="0" indent="0">
              <a:buNone/>
            </a:pPr>
            <a:r>
              <a:rPr lang="en-US" sz="2800" i="1" dirty="0"/>
              <a:t>s</a:t>
            </a:r>
            <a:r>
              <a:rPr lang="en-US" sz="2800" i="1" dirty="0" smtClean="0"/>
              <a:t>ocial democratic</a:t>
            </a:r>
            <a:endParaRPr lang="en-US" sz="2800" i="1" dirty="0"/>
          </a:p>
        </p:txBody>
      </p:sp>
      <p:sp>
        <p:nvSpPr>
          <p:cNvPr id="4" name="Slide Number Placeholder 3"/>
          <p:cNvSpPr>
            <a:spLocks noGrp="1"/>
          </p:cNvSpPr>
          <p:nvPr>
            <p:ph type="sldNum" sz="quarter" idx="12"/>
          </p:nvPr>
        </p:nvSpPr>
        <p:spPr/>
        <p:txBody>
          <a:bodyPr/>
          <a:lstStyle/>
          <a:p>
            <a:fld id="{459A5F39-4CE7-434C-A5CB-50A363451602}" type="slidenum">
              <a:rPr lang="en-US" smtClean="0"/>
              <a:t>71</a:t>
            </a:fld>
            <a:endParaRPr lang="en-US"/>
          </a:p>
        </p:txBody>
      </p:sp>
    </p:spTree>
    <p:extLst>
      <p:ext uri="{BB962C8B-B14F-4D97-AF65-F5344CB8AC3E}">
        <p14:creationId xmlns:p14="http://schemas.microsoft.com/office/powerpoint/2010/main" val="3444295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eftist, left-wing</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72</a:t>
            </a:fld>
            <a:endParaRPr lang="en-US"/>
          </a:p>
        </p:txBody>
      </p:sp>
      <p:pic>
        <p:nvPicPr>
          <p:cNvPr id="5" name="Picture 4"/>
          <p:cNvPicPr>
            <a:picLocks noChangeAspect="1"/>
          </p:cNvPicPr>
          <p:nvPr/>
        </p:nvPicPr>
        <p:blipFill>
          <a:blip r:embed="rId2"/>
          <a:stretch>
            <a:fillRect/>
          </a:stretch>
        </p:blipFill>
        <p:spPr>
          <a:xfrm>
            <a:off x="369714" y="1917699"/>
            <a:ext cx="8407400" cy="4803775"/>
          </a:xfrm>
          <a:prstGeom prst="rect">
            <a:avLst/>
          </a:prstGeom>
        </p:spPr>
      </p:pic>
    </p:spTree>
    <p:extLst>
      <p:ext uri="{BB962C8B-B14F-4D97-AF65-F5344CB8AC3E}">
        <p14:creationId xmlns:p14="http://schemas.microsoft.com/office/powerpoint/2010/main" val="1557357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73</a:t>
            </a:fld>
            <a:endParaRPr lang="en-US"/>
          </a:p>
        </p:txBody>
      </p:sp>
      <p:pic>
        <p:nvPicPr>
          <p:cNvPr id="5" name="Picture 4"/>
          <p:cNvPicPr>
            <a:picLocks noChangeAspect="1"/>
          </p:cNvPicPr>
          <p:nvPr/>
        </p:nvPicPr>
        <p:blipFill>
          <a:blip r:embed="rId2"/>
          <a:stretch>
            <a:fillRect/>
          </a:stretch>
        </p:blipFill>
        <p:spPr>
          <a:xfrm>
            <a:off x="366886" y="1818923"/>
            <a:ext cx="8407400" cy="4940300"/>
          </a:xfrm>
          <a:prstGeom prst="rect">
            <a:avLst/>
          </a:prstGeom>
        </p:spPr>
      </p:pic>
    </p:spTree>
    <p:extLst>
      <p:ext uri="{BB962C8B-B14F-4D97-AF65-F5344CB8AC3E}">
        <p14:creationId xmlns:p14="http://schemas.microsoft.com/office/powerpoint/2010/main" val="2838885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 Mencken, 1926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effectLst/>
              </a:rPr>
              <a:t>“The Progressive is one who is in favor of more taxes instead of less, more bureaus and jobholders, more paternalism and meddling, more regulation of private affairs and less liberty.” </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74</a:t>
            </a:fld>
            <a:endParaRPr lang="en-US"/>
          </a:p>
        </p:txBody>
      </p:sp>
    </p:spTree>
    <p:extLst>
      <p:ext uri="{BB962C8B-B14F-4D97-AF65-F5344CB8AC3E}">
        <p14:creationId xmlns:p14="http://schemas.microsoft.com/office/powerpoint/2010/main" val="1445888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
            </a:r>
            <a:r>
              <a:rPr lang="en-US" i="1" dirty="0" smtClean="0"/>
              <a:t>rogress</a:t>
            </a:r>
            <a:r>
              <a:rPr lang="en-US" dirty="0" smtClean="0"/>
              <a:t> is goal oriented</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Liberalism is a philosophy of </a:t>
            </a:r>
            <a:r>
              <a:rPr lang="en-US" sz="3200" i="1" dirty="0" smtClean="0"/>
              <a:t>improvement</a:t>
            </a:r>
            <a:r>
              <a:rPr lang="en-US" sz="3200" dirty="0" smtClean="0"/>
              <a:t>, </a:t>
            </a:r>
            <a:r>
              <a:rPr lang="en-US" sz="3200" i="1" dirty="0" smtClean="0"/>
              <a:t>betterment</a:t>
            </a:r>
            <a:r>
              <a:rPr lang="en-US" sz="3200" dirty="0" smtClean="0"/>
              <a:t>, not progress.</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75</a:t>
            </a:fld>
            <a:endParaRPr lang="en-US"/>
          </a:p>
        </p:txBody>
      </p:sp>
    </p:spTree>
    <p:extLst>
      <p:ext uri="{BB962C8B-B14F-4D97-AF65-F5344CB8AC3E}">
        <p14:creationId xmlns:p14="http://schemas.microsoft.com/office/powerpoint/2010/main" val="3852788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ocial democratic</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76</a:t>
            </a:fld>
            <a:endParaRPr lang="en-US"/>
          </a:p>
        </p:txBody>
      </p:sp>
      <p:pic>
        <p:nvPicPr>
          <p:cNvPr id="5" name="Picture 4"/>
          <p:cNvPicPr>
            <a:picLocks noChangeAspect="1"/>
          </p:cNvPicPr>
          <p:nvPr/>
        </p:nvPicPr>
        <p:blipFill>
          <a:blip r:embed="rId2"/>
          <a:stretch>
            <a:fillRect/>
          </a:stretch>
        </p:blipFill>
        <p:spPr>
          <a:xfrm>
            <a:off x="361950" y="1789708"/>
            <a:ext cx="8415162" cy="5002322"/>
          </a:xfrm>
          <a:prstGeom prst="rect">
            <a:avLst/>
          </a:prstGeom>
        </p:spPr>
      </p:pic>
    </p:spTree>
    <p:extLst>
      <p:ext uri="{BB962C8B-B14F-4D97-AF65-F5344CB8AC3E}">
        <p14:creationId xmlns:p14="http://schemas.microsoft.com/office/powerpoint/2010/main" val="17161544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65175" y="1675738"/>
            <a:ext cx="7612064" cy="4182035"/>
          </a:xfrm>
        </p:spPr>
        <p:txBody>
          <a:bodyPr>
            <a:noAutofit/>
          </a:bodyPr>
          <a:lstStyle/>
          <a:p>
            <a:pPr marL="0" indent="0">
              <a:buNone/>
            </a:pPr>
            <a:r>
              <a:rPr lang="en-US" sz="2000" dirty="0" smtClean="0"/>
              <a:t>The word </a:t>
            </a:r>
            <a:r>
              <a:rPr lang="en-US" sz="2000" i="1" dirty="0" smtClean="0"/>
              <a:t>liberal</a:t>
            </a:r>
            <a:endParaRPr lang="en-US" sz="2000" dirty="0" smtClean="0"/>
          </a:p>
          <a:p>
            <a:r>
              <a:rPr lang="en-US" sz="2000" dirty="0"/>
              <a:t>c</a:t>
            </a:r>
            <a:r>
              <a:rPr lang="en-US" sz="2000" dirty="0" smtClean="0"/>
              <a:t>onnotes generous, noble, open-minded</a:t>
            </a:r>
          </a:p>
          <a:p>
            <a:r>
              <a:rPr lang="en-US" sz="2000" dirty="0" smtClean="0"/>
              <a:t>connotes learning and invention: </a:t>
            </a:r>
            <a:r>
              <a:rPr lang="en-US" sz="2000" i="1" dirty="0" smtClean="0"/>
              <a:t> liberal arts, liberal sciences, liberal professions</a:t>
            </a:r>
          </a:p>
          <a:p>
            <a:r>
              <a:rPr lang="en-US" sz="2000" dirty="0"/>
              <a:t>r</a:t>
            </a:r>
            <a:r>
              <a:rPr lang="en-US" sz="2000" dirty="0" smtClean="0"/>
              <a:t>elates to </a:t>
            </a:r>
            <a:r>
              <a:rPr lang="en-US" sz="2000" i="1" dirty="0" smtClean="0"/>
              <a:t>liberty</a:t>
            </a:r>
            <a:endParaRPr lang="en-US" sz="2000" dirty="0" smtClean="0"/>
          </a:p>
          <a:p>
            <a:r>
              <a:rPr lang="en-US" sz="2000" dirty="0"/>
              <a:t>is the name that emerged for the crown jewel of human </a:t>
            </a:r>
            <a:r>
              <a:rPr lang="en-US" sz="2000" dirty="0" smtClean="0"/>
              <a:t>history, the </a:t>
            </a:r>
            <a:r>
              <a:rPr lang="en-US" sz="2000" dirty="0"/>
              <a:t>presumption of </a:t>
            </a:r>
            <a:r>
              <a:rPr lang="en-US" sz="2000" dirty="0" smtClean="0"/>
              <a:t>liberty</a:t>
            </a:r>
            <a:endParaRPr lang="en-US" sz="2000" dirty="0"/>
          </a:p>
          <a:p>
            <a:r>
              <a:rPr lang="en-US" sz="2000" dirty="0" smtClean="0"/>
              <a:t> </a:t>
            </a:r>
            <a:r>
              <a:rPr lang="en-US" sz="2000" b="1" dirty="0" smtClean="0"/>
              <a:t>still pretty much means classical liberal</a:t>
            </a:r>
            <a:r>
              <a:rPr lang="en-US" sz="2000" dirty="0" smtClean="0"/>
              <a:t> in Australia, New Zealand, most of Europe, Asia, and South and Central America</a:t>
            </a:r>
          </a:p>
          <a:p>
            <a:r>
              <a:rPr lang="en-US" sz="2000" dirty="0"/>
              <a:t>e</a:t>
            </a:r>
            <a:r>
              <a:rPr lang="en-US" sz="2000" dirty="0" smtClean="0"/>
              <a:t>ven in US and Canada, still shows is provenance in </a:t>
            </a:r>
            <a:r>
              <a:rPr lang="en-US" sz="2000" i="1" dirty="0"/>
              <a:t>liberalize</a:t>
            </a:r>
            <a:r>
              <a:rPr lang="en-US" sz="2000" dirty="0"/>
              <a:t>, </a:t>
            </a:r>
            <a:r>
              <a:rPr lang="en-US" sz="2000" i="1" dirty="0"/>
              <a:t>liberalization</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459A5F39-4CE7-434C-A5CB-50A363451602}" type="slidenum">
              <a:rPr lang="en-US" smtClean="0"/>
              <a:t>77</a:t>
            </a:fld>
            <a:endParaRPr lang="en-US"/>
          </a:p>
        </p:txBody>
      </p:sp>
    </p:spTree>
    <p:extLst>
      <p:ext uri="{BB962C8B-B14F-4D97-AF65-F5344CB8AC3E}">
        <p14:creationId xmlns:p14="http://schemas.microsoft.com/office/powerpoint/2010/main" val="55847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5175" y="1760404"/>
            <a:ext cx="7612064" cy="4182035"/>
          </a:xfrm>
        </p:spPr>
        <p:txBody>
          <a:bodyPr>
            <a:noAutofit/>
          </a:bodyPr>
          <a:lstStyle/>
          <a:p>
            <a:pPr marL="0" indent="0">
              <a:buNone/>
            </a:pPr>
            <a:r>
              <a:rPr lang="en-US" sz="3200" dirty="0" smtClean="0"/>
              <a:t>To oppose “liberals” is like opposing modern, open-society.</a:t>
            </a:r>
          </a:p>
          <a:p>
            <a:pPr marL="0" indent="0">
              <a:buNone/>
            </a:pPr>
            <a:r>
              <a:rPr lang="en-US" sz="3200" dirty="0" smtClean="0"/>
              <a:t>We call oppressive societies “illiberal.”</a:t>
            </a:r>
          </a:p>
          <a:p>
            <a:pPr marL="0" indent="0">
              <a:buNone/>
            </a:pPr>
            <a:endParaRPr lang="en-US" sz="3200" dirty="0" smtClean="0"/>
          </a:p>
          <a:p>
            <a:pPr marL="0" indent="0">
              <a:buNone/>
            </a:pPr>
            <a:endParaRPr lang="en-US" sz="3200" dirty="0"/>
          </a:p>
          <a:p>
            <a:pPr marL="0" indent="0">
              <a:buNone/>
            </a:pPr>
            <a:r>
              <a:rPr lang="en-US" sz="3200" dirty="0" smtClean="0"/>
              <a:t>Calling </a:t>
            </a:r>
            <a:r>
              <a:rPr lang="en-US" sz="3200" dirty="0" err="1" smtClean="0"/>
              <a:t>leftsts</a:t>
            </a:r>
            <a:r>
              <a:rPr lang="en-US" sz="3200" dirty="0" smtClean="0"/>
              <a:t> “liberals” is the gift that keeps on giving. </a:t>
            </a:r>
          </a:p>
          <a:p>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78</a:t>
            </a:fld>
            <a:endParaRPr lang="en-US"/>
          </a:p>
        </p:txBody>
      </p:sp>
    </p:spTree>
    <p:extLst>
      <p:ext uri="{BB962C8B-B14F-4D97-AF65-F5344CB8AC3E}">
        <p14:creationId xmlns:p14="http://schemas.microsoft.com/office/powerpoint/2010/main" val="37643427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smtClean="0"/>
              <a:t>Thank you for your attention.</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79</a:t>
            </a:fld>
            <a:endParaRPr lang="en-US"/>
          </a:p>
        </p:txBody>
      </p:sp>
    </p:spTree>
    <p:extLst>
      <p:ext uri="{BB962C8B-B14F-4D97-AF65-F5344CB8AC3E}">
        <p14:creationId xmlns:p14="http://schemas.microsoft.com/office/powerpoint/2010/main" val="277598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signers include</a:t>
            </a:r>
            <a:endParaRPr lang="en-US" i="1" dirty="0"/>
          </a:p>
        </p:txBody>
      </p:sp>
      <p:sp>
        <p:nvSpPr>
          <p:cNvPr id="4" name="Slide Number Placeholder 3"/>
          <p:cNvSpPr>
            <a:spLocks noGrp="1"/>
          </p:cNvSpPr>
          <p:nvPr>
            <p:ph type="sldNum" sz="quarter" idx="12"/>
          </p:nvPr>
        </p:nvSpPr>
        <p:spPr/>
        <p:txBody>
          <a:bodyPr/>
          <a:lstStyle/>
          <a:p>
            <a:fld id="{459A5F39-4CE7-434C-A5CB-50A363451602}" type="slidenum">
              <a:rPr lang="en-US" smtClean="0"/>
              <a:t>8</a:t>
            </a:fld>
            <a:endParaRPr lang="en-US"/>
          </a:p>
        </p:txBody>
      </p:sp>
      <p:pic>
        <p:nvPicPr>
          <p:cNvPr id="6" name="Picture 5"/>
          <p:cNvPicPr>
            <a:picLocks noChangeAspect="1"/>
          </p:cNvPicPr>
          <p:nvPr/>
        </p:nvPicPr>
        <p:blipFill>
          <a:blip r:embed="rId2"/>
          <a:stretch>
            <a:fillRect/>
          </a:stretch>
        </p:blipFill>
        <p:spPr>
          <a:xfrm>
            <a:off x="1099256" y="1696153"/>
            <a:ext cx="6832600" cy="5118100"/>
          </a:xfrm>
          <a:prstGeom prst="rect">
            <a:avLst/>
          </a:prstGeom>
        </p:spPr>
      </p:pic>
    </p:spTree>
    <p:extLst>
      <p:ext uri="{BB962C8B-B14F-4D97-AF65-F5344CB8AC3E}">
        <p14:creationId xmlns:p14="http://schemas.microsoft.com/office/powerpoint/2010/main" val="192857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 libertarian-</a:t>
            </a:r>
            <a:r>
              <a:rPr lang="en-US" dirty="0" err="1" smtClean="0"/>
              <a:t>ish</a:t>
            </a:r>
            <a:r>
              <a:rPr lang="en-US" dirty="0" smtClean="0"/>
              <a:t> signers</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9</a:t>
            </a:fld>
            <a:endParaRPr lang="en-US"/>
          </a:p>
        </p:txBody>
      </p:sp>
      <p:pic>
        <p:nvPicPr>
          <p:cNvPr id="9" name="Picture 8"/>
          <p:cNvPicPr>
            <a:picLocks noChangeAspect="1"/>
          </p:cNvPicPr>
          <p:nvPr/>
        </p:nvPicPr>
        <p:blipFill>
          <a:blip r:embed="rId2"/>
          <a:stretch>
            <a:fillRect/>
          </a:stretch>
        </p:blipFill>
        <p:spPr>
          <a:xfrm>
            <a:off x="347603" y="1428073"/>
            <a:ext cx="1473200" cy="2127956"/>
          </a:xfrm>
          <a:prstGeom prst="rect">
            <a:avLst/>
          </a:prstGeom>
        </p:spPr>
      </p:pic>
      <p:pic>
        <p:nvPicPr>
          <p:cNvPr id="3" name="Picture 2"/>
          <p:cNvPicPr>
            <a:picLocks noChangeAspect="1"/>
          </p:cNvPicPr>
          <p:nvPr/>
        </p:nvPicPr>
        <p:blipFill>
          <a:blip r:embed="rId3"/>
          <a:stretch>
            <a:fillRect/>
          </a:stretch>
        </p:blipFill>
        <p:spPr>
          <a:xfrm>
            <a:off x="5709704" y="1428073"/>
            <a:ext cx="1384300" cy="2197100"/>
          </a:xfrm>
          <a:prstGeom prst="rect">
            <a:avLst/>
          </a:prstGeom>
        </p:spPr>
      </p:pic>
      <p:pic>
        <p:nvPicPr>
          <p:cNvPr id="5" name="Picture 4"/>
          <p:cNvPicPr>
            <a:picLocks noChangeAspect="1"/>
          </p:cNvPicPr>
          <p:nvPr/>
        </p:nvPicPr>
        <p:blipFill>
          <a:blip r:embed="rId4"/>
          <a:stretch>
            <a:fillRect/>
          </a:stretch>
        </p:blipFill>
        <p:spPr>
          <a:xfrm>
            <a:off x="3835400" y="1728296"/>
            <a:ext cx="1460500" cy="2146300"/>
          </a:xfrm>
          <a:prstGeom prst="rect">
            <a:avLst/>
          </a:prstGeom>
        </p:spPr>
      </p:pic>
      <p:pic>
        <p:nvPicPr>
          <p:cNvPr id="6" name="Picture 5"/>
          <p:cNvPicPr>
            <a:picLocks noChangeAspect="1"/>
          </p:cNvPicPr>
          <p:nvPr/>
        </p:nvPicPr>
        <p:blipFill>
          <a:blip r:embed="rId5"/>
          <a:stretch>
            <a:fillRect/>
          </a:stretch>
        </p:blipFill>
        <p:spPr>
          <a:xfrm>
            <a:off x="190826" y="3860671"/>
            <a:ext cx="1473200" cy="2120900"/>
          </a:xfrm>
          <a:prstGeom prst="rect">
            <a:avLst/>
          </a:prstGeom>
        </p:spPr>
      </p:pic>
      <p:pic>
        <p:nvPicPr>
          <p:cNvPr id="7" name="Picture 6"/>
          <p:cNvPicPr>
            <a:picLocks noChangeAspect="1"/>
          </p:cNvPicPr>
          <p:nvPr/>
        </p:nvPicPr>
        <p:blipFill>
          <a:blip r:embed="rId6"/>
          <a:stretch>
            <a:fillRect/>
          </a:stretch>
        </p:blipFill>
        <p:spPr>
          <a:xfrm>
            <a:off x="4828491" y="3874596"/>
            <a:ext cx="1371600" cy="1943100"/>
          </a:xfrm>
          <a:prstGeom prst="rect">
            <a:avLst/>
          </a:prstGeom>
        </p:spPr>
      </p:pic>
      <p:pic>
        <p:nvPicPr>
          <p:cNvPr id="8" name="Picture 7"/>
          <p:cNvPicPr>
            <a:picLocks noChangeAspect="1"/>
          </p:cNvPicPr>
          <p:nvPr/>
        </p:nvPicPr>
        <p:blipFill>
          <a:blip r:embed="rId7"/>
          <a:stretch>
            <a:fillRect/>
          </a:stretch>
        </p:blipFill>
        <p:spPr>
          <a:xfrm>
            <a:off x="6309837" y="4562773"/>
            <a:ext cx="1104900" cy="1981200"/>
          </a:xfrm>
          <a:prstGeom prst="rect">
            <a:avLst/>
          </a:prstGeom>
        </p:spPr>
      </p:pic>
      <p:pic>
        <p:nvPicPr>
          <p:cNvPr id="10" name="Picture 9"/>
          <p:cNvPicPr>
            <a:picLocks noChangeAspect="1"/>
          </p:cNvPicPr>
          <p:nvPr/>
        </p:nvPicPr>
        <p:blipFill>
          <a:blip r:embed="rId8"/>
          <a:stretch>
            <a:fillRect/>
          </a:stretch>
        </p:blipFill>
        <p:spPr>
          <a:xfrm>
            <a:off x="7691437" y="3625173"/>
            <a:ext cx="1371600" cy="2006600"/>
          </a:xfrm>
          <a:prstGeom prst="rect">
            <a:avLst/>
          </a:prstGeom>
        </p:spPr>
      </p:pic>
      <p:pic>
        <p:nvPicPr>
          <p:cNvPr id="11" name="Picture 10"/>
          <p:cNvPicPr>
            <a:picLocks noChangeAspect="1"/>
          </p:cNvPicPr>
          <p:nvPr/>
        </p:nvPicPr>
        <p:blipFill>
          <a:blip r:embed="rId9"/>
          <a:stretch>
            <a:fillRect/>
          </a:stretch>
        </p:blipFill>
        <p:spPr>
          <a:xfrm>
            <a:off x="2138249" y="1746640"/>
            <a:ext cx="1238593" cy="1878533"/>
          </a:xfrm>
          <a:prstGeom prst="rect">
            <a:avLst/>
          </a:prstGeom>
        </p:spPr>
      </p:pic>
      <p:pic>
        <p:nvPicPr>
          <p:cNvPr id="12" name="Picture 11"/>
          <p:cNvPicPr>
            <a:picLocks noChangeAspect="1"/>
          </p:cNvPicPr>
          <p:nvPr/>
        </p:nvPicPr>
        <p:blipFill>
          <a:blip r:embed="rId10"/>
          <a:stretch>
            <a:fillRect/>
          </a:stretch>
        </p:blipFill>
        <p:spPr>
          <a:xfrm>
            <a:off x="2249171" y="3476716"/>
            <a:ext cx="1370329" cy="1524491"/>
          </a:xfrm>
          <a:prstGeom prst="rect">
            <a:avLst/>
          </a:prstGeom>
        </p:spPr>
      </p:pic>
      <p:pic>
        <p:nvPicPr>
          <p:cNvPr id="13" name="Picture 12"/>
          <p:cNvPicPr>
            <a:picLocks noChangeAspect="1"/>
          </p:cNvPicPr>
          <p:nvPr/>
        </p:nvPicPr>
        <p:blipFill>
          <a:blip r:embed="rId11"/>
          <a:stretch>
            <a:fillRect/>
          </a:stretch>
        </p:blipFill>
        <p:spPr>
          <a:xfrm>
            <a:off x="7304991" y="1428073"/>
            <a:ext cx="1836655" cy="2160771"/>
          </a:xfrm>
          <a:prstGeom prst="rect">
            <a:avLst/>
          </a:prstGeom>
        </p:spPr>
      </p:pic>
      <p:pic>
        <p:nvPicPr>
          <p:cNvPr id="14" name="Picture 13"/>
          <p:cNvPicPr>
            <a:picLocks noChangeAspect="1"/>
          </p:cNvPicPr>
          <p:nvPr/>
        </p:nvPicPr>
        <p:blipFill>
          <a:blip r:embed="rId12"/>
          <a:stretch>
            <a:fillRect/>
          </a:stretch>
        </p:blipFill>
        <p:spPr>
          <a:xfrm>
            <a:off x="1820803" y="5129085"/>
            <a:ext cx="1084388" cy="1592390"/>
          </a:xfrm>
          <a:prstGeom prst="rect">
            <a:avLst/>
          </a:prstGeom>
        </p:spPr>
      </p:pic>
      <p:pic>
        <p:nvPicPr>
          <p:cNvPr id="15" name="Picture 14"/>
          <p:cNvPicPr>
            <a:picLocks noChangeAspect="1"/>
          </p:cNvPicPr>
          <p:nvPr/>
        </p:nvPicPr>
        <p:blipFill>
          <a:blip r:embed="rId13"/>
          <a:stretch>
            <a:fillRect/>
          </a:stretch>
        </p:blipFill>
        <p:spPr>
          <a:xfrm>
            <a:off x="3079749" y="5129085"/>
            <a:ext cx="1498129" cy="1744880"/>
          </a:xfrm>
          <a:prstGeom prst="rect">
            <a:avLst/>
          </a:prstGeom>
        </p:spPr>
      </p:pic>
    </p:spTree>
    <p:extLst>
      <p:ext uri="{BB962C8B-B14F-4D97-AF65-F5344CB8AC3E}">
        <p14:creationId xmlns:p14="http://schemas.microsoft.com/office/powerpoint/2010/main" val="245520033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21788</TotalTime>
  <Words>3231</Words>
  <Application>Microsoft Macintosh PowerPoint</Application>
  <PresentationFormat>On-screen Show (4:3)</PresentationFormat>
  <Paragraphs>347</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Habitat</vt:lpstr>
      <vt:lpstr>A Plea Regarding “Liberal”</vt:lpstr>
      <vt:lpstr>Apology to friends on the left</vt:lpstr>
      <vt:lpstr>PowerPoint Presentation</vt:lpstr>
      <vt:lpstr>Dear addressees</vt:lpstr>
      <vt:lpstr>The plea</vt:lpstr>
      <vt:lpstr>PowerPoint Presentation</vt:lpstr>
      <vt:lpstr>PowerPoint Presentation</vt:lpstr>
      <vt:lpstr>UK signers include</vt:lpstr>
      <vt:lpstr>Some US libertarian-ish signers</vt:lpstr>
      <vt:lpstr>More US libertarian-ish signers</vt:lpstr>
      <vt:lpstr>Jonathan Haidt</vt:lpstr>
      <vt:lpstr>GMU signers</vt:lpstr>
      <vt:lpstr>US conservatives/classical liberals</vt:lpstr>
      <vt:lpstr>Charles C.W. Cooke,  Kevin Williamson</vt:lpstr>
      <vt:lpstr>Communication technology </vt:lpstr>
      <vt:lpstr>Communication technology </vt:lpstr>
      <vt:lpstr>Ngram figures can be powerful</vt:lpstr>
      <vt:lpstr>PowerPoint Presentation</vt:lpstr>
      <vt:lpstr>“liberal” from 1680-1769</vt:lpstr>
      <vt:lpstr>PowerPoint Presentation</vt:lpstr>
      <vt:lpstr>Samuel Johnson 1755</vt:lpstr>
      <vt:lpstr>But suddenly…</vt:lpstr>
      <vt:lpstr>PowerPoint Presentation</vt:lpstr>
      <vt:lpstr>Two perspectives on the inception of a political meaning</vt:lpstr>
      <vt:lpstr>The importation thesis:  That liberal-in-a-political-sense was imported into Britain from the Continent</vt:lpstr>
      <vt:lpstr>Hayek thesis</vt:lpstr>
      <vt:lpstr>Hayek was right</vt:lpstr>
      <vt:lpstr>The chief originators</vt:lpstr>
      <vt:lpstr>William Robertson</vt:lpstr>
      <vt:lpstr>William Robertson</vt:lpstr>
      <vt:lpstr>William Robertson</vt:lpstr>
      <vt:lpstr>William Robertson</vt:lpstr>
      <vt:lpstr>Smith WN passages:</vt:lpstr>
      <vt:lpstr>Smith WN passages</vt:lpstr>
      <vt:lpstr>Smith WN passages</vt:lpstr>
      <vt:lpstr>Smith WN passages</vt:lpstr>
      <vt:lpstr>Smith WN passages</vt:lpstr>
      <vt:lpstr>Smith WN passages</vt:lpstr>
      <vt:lpstr>liberal in British Officialdom</vt:lpstr>
      <vt:lpstr>Continuity</vt:lpstr>
      <vt:lpstr>PowerPoint Presentation</vt:lpstr>
      <vt:lpstr>In Stewart’s “Account” of Smith</vt:lpstr>
      <vt:lpstr>PowerPoint Presentation</vt:lpstr>
      <vt:lpstr>John Ramsay McCulloch (1789-1864)</vt:lpstr>
      <vt:lpstr>Early translations (full or abridged)</vt:lpstr>
      <vt:lpstr>France</vt:lpstr>
      <vt:lpstr>Spain</vt:lpstr>
      <vt:lpstr>Italy</vt:lpstr>
      <vt:lpstr>Germany</vt:lpstr>
      <vt:lpstr>France</vt:lpstr>
      <vt:lpstr>Spain</vt:lpstr>
      <vt:lpstr>Sweden</vt:lpstr>
      <vt:lpstr>Liberalism</vt:lpstr>
      <vt:lpstr>PowerPoint Presentation</vt:lpstr>
      <vt:lpstr>How was liberal reform achieved?</vt:lpstr>
      <vt:lpstr>PowerPoint Presentation</vt:lpstr>
      <vt:lpstr>Later commentators:</vt:lpstr>
      <vt:lpstr>PowerPoint Presentation</vt:lpstr>
      <vt:lpstr>Three faces of “liberal”</vt:lpstr>
      <vt:lpstr>Britain vs. Continent</vt:lpstr>
      <vt:lpstr>Stewart: Smith is about natural liberty, not democratism</vt:lpstr>
      <vt:lpstr>Was Smith a democrat?</vt:lpstr>
      <vt:lpstr>Liberalism declined very suddenly after 1880</vt:lpstr>
      <vt:lpstr>Why did it decline so suddenly?</vt:lpstr>
      <vt:lpstr>The mentality of governmentalization</vt:lpstr>
      <vt:lpstr>Government institutions</vt:lpstr>
      <vt:lpstr>Words change or lose meaning</vt:lpstr>
      <vt:lpstr>Three faces of “liberal”</vt:lpstr>
      <vt:lpstr>PowerPoint Presentation</vt:lpstr>
      <vt:lpstr>New Liberalism</vt:lpstr>
      <vt:lpstr>Suitable terms</vt:lpstr>
      <vt:lpstr>leftist, left-wing</vt:lpstr>
      <vt:lpstr>progressive</vt:lpstr>
      <vt:lpstr>H.L. Mencken, 1926</vt:lpstr>
      <vt:lpstr>progress is goal oriented</vt:lpstr>
      <vt:lpstr>social democratic</vt:lpstr>
      <vt:lpstr>Conclusion</vt:lpstr>
      <vt:lpstr>PowerPoint Presentation</vt:lpstr>
      <vt:lpstr>PowerPoint Presentation</vt:lpstr>
    </vt:vector>
  </TitlesOfParts>
  <Company>GMU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Layers and Lenses: Remarks on Russell Roberts’s How Adam Smith Can Change Your Life  </dc:title>
  <dc:creator>Daniel Klein</dc:creator>
  <cp:lastModifiedBy>Daniel Klein</cp:lastModifiedBy>
  <cp:revision>288</cp:revision>
  <cp:lastPrinted>2015-04-06T01:33:30Z</cp:lastPrinted>
  <dcterms:created xsi:type="dcterms:W3CDTF">2015-01-18T22:07:48Z</dcterms:created>
  <dcterms:modified xsi:type="dcterms:W3CDTF">2015-11-12T14:45:48Z</dcterms:modified>
</cp:coreProperties>
</file>